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476" r:id="rId3"/>
    <p:sldId id="465" r:id="rId4"/>
    <p:sldId id="466" r:id="rId5"/>
    <p:sldId id="467" r:id="rId6"/>
    <p:sldId id="468" r:id="rId7"/>
    <p:sldId id="469" r:id="rId8"/>
    <p:sldId id="471" r:id="rId9"/>
    <p:sldId id="479" r:id="rId10"/>
    <p:sldId id="478" r:id="rId11"/>
    <p:sldId id="472" r:id="rId12"/>
    <p:sldId id="442" r:id="rId13"/>
    <p:sldId id="443" r:id="rId14"/>
    <p:sldId id="446" r:id="rId15"/>
    <p:sldId id="447" r:id="rId16"/>
    <p:sldId id="448" r:id="rId17"/>
    <p:sldId id="449" r:id="rId18"/>
    <p:sldId id="450" r:id="rId19"/>
    <p:sldId id="425" r:id="rId20"/>
    <p:sldId id="426" r:id="rId21"/>
    <p:sldId id="452" r:id="rId22"/>
    <p:sldId id="427" r:id="rId23"/>
    <p:sldId id="485" r:id="rId24"/>
    <p:sldId id="326" r:id="rId25"/>
    <p:sldId id="313" r:id="rId26"/>
    <p:sldId id="304" r:id="rId27"/>
    <p:sldId id="314" r:id="rId28"/>
    <p:sldId id="483" r:id="rId29"/>
    <p:sldId id="484" r:id="rId30"/>
    <p:sldId id="490" r:id="rId31"/>
    <p:sldId id="492" r:id="rId32"/>
    <p:sldId id="491" r:id="rId33"/>
    <p:sldId id="487" r:id="rId34"/>
    <p:sldId id="488" r:id="rId35"/>
    <p:sldId id="486" r:id="rId36"/>
    <p:sldId id="359" r:id="rId37"/>
    <p:sldId id="461" r:id="rId38"/>
    <p:sldId id="460" r:id="rId39"/>
    <p:sldId id="463" r:id="rId40"/>
    <p:sldId id="349" r:id="rId41"/>
    <p:sldId id="344" r:id="rId42"/>
    <p:sldId id="347"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96" autoAdjust="0"/>
    <p:restoredTop sz="94660"/>
  </p:normalViewPr>
  <p:slideViewPr>
    <p:cSldViewPr>
      <p:cViewPr>
        <p:scale>
          <a:sx n="100" d="100"/>
          <a:sy n="100" d="100"/>
        </p:scale>
        <p:origin x="300"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28B491-9E98-4351-BD22-801796136277}" type="datetimeFigureOut">
              <a:rPr lang="en-US" smtClean="0"/>
              <a:pPr/>
              <a:t>8/25/2020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284A27-24C2-4145-8A8F-C5ABABCAA97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latin typeface="Open Sans"/>
              </a:rPr>
              <a:t>A colonic diverticulum is a saclike pouch of colonic mucosa and submucosa that protrudes through the muscular layer of the colon</a:t>
            </a:r>
            <a:endParaRPr lang="en-US" dirty="0"/>
          </a:p>
        </p:txBody>
      </p:sp>
      <p:sp>
        <p:nvSpPr>
          <p:cNvPr id="4" name="Slide Number Placeholder 3"/>
          <p:cNvSpPr>
            <a:spLocks noGrp="1"/>
          </p:cNvSpPr>
          <p:nvPr>
            <p:ph type="sldNum" sz="quarter" idx="5"/>
          </p:nvPr>
        </p:nvSpPr>
        <p:spPr/>
        <p:txBody>
          <a:bodyPr/>
          <a:lstStyle/>
          <a:p>
            <a:fld id="{6E2323FB-12FA-4117-8B27-6B23814B95B3}" type="slidenum">
              <a:rPr lang="en-US" smtClean="0"/>
              <a:t>3</a:t>
            </a:fld>
            <a:endParaRPr lang="en-US"/>
          </a:p>
        </p:txBody>
      </p:sp>
    </p:spTree>
    <p:extLst>
      <p:ext uri="{BB962C8B-B14F-4D97-AF65-F5344CB8AC3E}">
        <p14:creationId xmlns:p14="http://schemas.microsoft.com/office/powerpoint/2010/main" val="3980066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latin typeface="Open Sans"/>
              </a:rPr>
              <a:t>A colonic diverticulum is a saclike pouch of colonic mucosa and submucosa that protrudes through the muscular layer of the colon</a:t>
            </a:r>
            <a:endParaRPr lang="en-US" dirty="0"/>
          </a:p>
        </p:txBody>
      </p:sp>
      <p:sp>
        <p:nvSpPr>
          <p:cNvPr id="4" name="Slide Number Placeholder 3"/>
          <p:cNvSpPr>
            <a:spLocks noGrp="1"/>
          </p:cNvSpPr>
          <p:nvPr>
            <p:ph type="sldNum" sz="quarter" idx="5"/>
          </p:nvPr>
        </p:nvSpPr>
        <p:spPr/>
        <p:txBody>
          <a:bodyPr/>
          <a:lstStyle/>
          <a:p>
            <a:fld id="{6E2323FB-12FA-4117-8B27-6B23814B95B3}" type="slidenum">
              <a:rPr lang="en-US" smtClean="0"/>
              <a:t>4</a:t>
            </a:fld>
            <a:endParaRPr lang="en-US"/>
          </a:p>
        </p:txBody>
      </p:sp>
    </p:spTree>
    <p:extLst>
      <p:ext uri="{BB962C8B-B14F-4D97-AF65-F5344CB8AC3E}">
        <p14:creationId xmlns:p14="http://schemas.microsoft.com/office/powerpoint/2010/main" val="4101714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latin typeface="Open Sans"/>
              </a:rPr>
              <a:t>A colonic diverticulum is a saclike pouch of colonic mucosa and submucosa that protrudes through the muscular layer of the colon</a:t>
            </a:r>
            <a:endParaRPr lang="en-US" dirty="0"/>
          </a:p>
        </p:txBody>
      </p:sp>
      <p:sp>
        <p:nvSpPr>
          <p:cNvPr id="4" name="Slide Number Placeholder 3"/>
          <p:cNvSpPr>
            <a:spLocks noGrp="1"/>
          </p:cNvSpPr>
          <p:nvPr>
            <p:ph type="sldNum" sz="quarter" idx="5"/>
          </p:nvPr>
        </p:nvSpPr>
        <p:spPr/>
        <p:txBody>
          <a:bodyPr/>
          <a:lstStyle/>
          <a:p>
            <a:fld id="{6E2323FB-12FA-4117-8B27-6B23814B95B3}" type="slidenum">
              <a:rPr lang="en-US" smtClean="0"/>
              <a:t>5</a:t>
            </a:fld>
            <a:endParaRPr lang="en-US"/>
          </a:p>
        </p:txBody>
      </p:sp>
    </p:spTree>
    <p:extLst>
      <p:ext uri="{BB962C8B-B14F-4D97-AF65-F5344CB8AC3E}">
        <p14:creationId xmlns:p14="http://schemas.microsoft.com/office/powerpoint/2010/main" val="2335265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latin typeface="Open Sans"/>
              </a:rPr>
              <a:t>A colonic diverticulum is a saclike pouch of colonic mucosa and submucosa that protrudes through the muscular layer of the colon</a:t>
            </a:r>
            <a:endParaRPr lang="en-US" dirty="0"/>
          </a:p>
        </p:txBody>
      </p:sp>
      <p:sp>
        <p:nvSpPr>
          <p:cNvPr id="4" name="Slide Number Placeholder 3"/>
          <p:cNvSpPr>
            <a:spLocks noGrp="1"/>
          </p:cNvSpPr>
          <p:nvPr>
            <p:ph type="sldNum" sz="quarter" idx="5"/>
          </p:nvPr>
        </p:nvSpPr>
        <p:spPr/>
        <p:txBody>
          <a:bodyPr/>
          <a:lstStyle/>
          <a:p>
            <a:fld id="{6E2323FB-12FA-4117-8B27-6B23814B95B3}" type="slidenum">
              <a:rPr lang="en-US" smtClean="0"/>
              <a:t>6</a:t>
            </a:fld>
            <a:endParaRPr lang="en-US"/>
          </a:p>
        </p:txBody>
      </p:sp>
    </p:spTree>
    <p:extLst>
      <p:ext uri="{BB962C8B-B14F-4D97-AF65-F5344CB8AC3E}">
        <p14:creationId xmlns:p14="http://schemas.microsoft.com/office/powerpoint/2010/main" val="1718930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dataset has publicly available 16S rRNA and metagenome sequences and is associated with a two-level categorical metadata. The </a:t>
            </a:r>
            <a:r>
              <a:rPr lang="en-US" dirty="0" err="1"/>
              <a:t>Human_KW</a:t>
            </a:r>
            <a:r>
              <a:rPr lang="en-US" dirty="0"/>
              <a:t> study compared urban and rural subjects in China, while the US and non-US subjects were compared for the </a:t>
            </a:r>
            <a:r>
              <a:rPr lang="en-US" dirty="0" err="1"/>
              <a:t>Human_TY</a:t>
            </a:r>
            <a:r>
              <a:rPr lang="en-US" dirty="0"/>
              <a:t> study. In the gorilla study, the dry and wet seasons were compared while the mouse study compared community composition of two enterotypes. Lean and fat broiler chicken lines were compared for the chicken study. For the </a:t>
            </a:r>
            <a:r>
              <a:rPr lang="en-US" dirty="0" err="1"/>
              <a:t>Soil_LWM</a:t>
            </a:r>
            <a:r>
              <a:rPr lang="en-US" dirty="0"/>
              <a:t> study, Amazon dark earth and agricultural soil were compared, while forested and deforested soils were compared for the </a:t>
            </a:r>
            <a:r>
              <a:rPr lang="en-US" dirty="0" err="1"/>
              <a:t>Soil_AAN</a:t>
            </a:r>
            <a:r>
              <a:rPr lang="en-US" dirty="0"/>
              <a:t> study</a:t>
            </a:r>
          </a:p>
        </p:txBody>
      </p:sp>
      <p:sp>
        <p:nvSpPr>
          <p:cNvPr id="4" name="Slide Number Placeholder 3"/>
          <p:cNvSpPr>
            <a:spLocks noGrp="1"/>
          </p:cNvSpPr>
          <p:nvPr>
            <p:ph type="sldNum" sz="quarter" idx="5"/>
          </p:nvPr>
        </p:nvSpPr>
        <p:spPr/>
        <p:txBody>
          <a:bodyPr/>
          <a:lstStyle/>
          <a:p>
            <a:fld id="{20284A27-24C2-4145-8A8F-C5ABABCAA97D}" type="slidenum">
              <a:rPr lang="en-US" smtClean="0"/>
              <a:pPr/>
              <a:t>32</a:t>
            </a:fld>
            <a:endParaRPr lang="en-US"/>
          </a:p>
        </p:txBody>
      </p:sp>
    </p:spTree>
    <p:extLst>
      <p:ext uri="{BB962C8B-B14F-4D97-AF65-F5344CB8AC3E}">
        <p14:creationId xmlns:p14="http://schemas.microsoft.com/office/powerpoint/2010/main" val="2184346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Fecal sample :1 sequencing of one donor from Anorexia after treatment failed (40T2)</a:t>
            </a:r>
          </a:p>
          <a:p>
            <a:r>
              <a:rPr lang="en-US" dirty="0"/>
              <a:t>In meta data we have 69 slurries……One slurry (HC 40) failed sequencing. 5 slurries of 40T2 was not included in fecal-slurry analysis because we don’t not have its fecal microbiota.</a:t>
            </a:r>
          </a:p>
          <a:p>
            <a:endParaRPr lang="en-US" dirty="0"/>
          </a:p>
          <a:p>
            <a:r>
              <a:rPr lang="en-US" dirty="0"/>
              <a:t>For a few number of mice we do not have the sequencing data of the slurries they receive so they are not included in the slurry-mice correlation analysis.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096575D-2DCF-FD40-805E-3784D9A07A97}" type="slidenum">
              <a:rPr lang="en-US" smtClean="0"/>
              <a:t>36</a:t>
            </a:fld>
            <a:endParaRPr lang="en-US"/>
          </a:p>
        </p:txBody>
      </p:sp>
    </p:spTree>
    <p:extLst>
      <p:ext uri="{BB962C8B-B14F-4D97-AF65-F5344CB8AC3E}">
        <p14:creationId xmlns:p14="http://schemas.microsoft.com/office/powerpoint/2010/main" val="1816310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93F27E-4B01-A040-84B0-6A61FDCEAAF9}" type="slidenum">
              <a:rPr lang="en-US" smtClean="0"/>
              <a:t>40</a:t>
            </a:fld>
            <a:endParaRPr lang="en-US" dirty="0"/>
          </a:p>
        </p:txBody>
      </p:sp>
    </p:spTree>
    <p:extLst>
      <p:ext uri="{BB962C8B-B14F-4D97-AF65-F5344CB8AC3E}">
        <p14:creationId xmlns:p14="http://schemas.microsoft.com/office/powerpoint/2010/main" val="1294042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41</a:t>
            </a:fld>
            <a:endParaRPr lang="en-US"/>
          </a:p>
        </p:txBody>
      </p:sp>
    </p:spTree>
    <p:extLst>
      <p:ext uri="{BB962C8B-B14F-4D97-AF65-F5344CB8AC3E}">
        <p14:creationId xmlns:p14="http://schemas.microsoft.com/office/powerpoint/2010/main" val="658672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DFFFDE3-A12E-452D-8C66-9AE6442316AE}" type="slidenum">
              <a:rPr lang="en-US" smtClean="0"/>
              <a:pPr/>
              <a:t>42</a:t>
            </a:fld>
            <a:endParaRPr lang="en-US"/>
          </a:p>
        </p:txBody>
      </p:sp>
    </p:spTree>
    <p:extLst>
      <p:ext uri="{BB962C8B-B14F-4D97-AF65-F5344CB8AC3E}">
        <p14:creationId xmlns:p14="http://schemas.microsoft.com/office/powerpoint/2010/main" val="279296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www.cpc.unc.edu/projects/china"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www.cpc.unc.edu/projects/chin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www.cpc.unc.edu/projects/china"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hyperlink" Target="http://www.cpc.unc.edu/projects/chin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www.cpc.unc.edu/projects/china"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54.tiff"/><Relationship Id="rId3" Type="http://schemas.openxmlformats.org/officeDocument/2006/relationships/image" Target="../media/image49.tiff"/><Relationship Id="rId7" Type="http://schemas.openxmlformats.org/officeDocument/2006/relationships/image" Target="../media/image53.tif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2.tiff"/><Relationship Id="rId5" Type="http://schemas.openxmlformats.org/officeDocument/2006/relationships/image" Target="../media/image51.tiff"/><Relationship Id="rId10" Type="http://schemas.openxmlformats.org/officeDocument/2006/relationships/image" Target="../media/image9.jpeg"/><Relationship Id="rId4" Type="http://schemas.openxmlformats.org/officeDocument/2006/relationships/image" Target="../media/image50.tiff"/><Relationship Id="rId9"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5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42.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jpeg"/><Relationship Id="rId3" Type="http://schemas.openxmlformats.org/officeDocument/2006/relationships/image" Target="../media/image66.png"/><Relationship Id="rId7" Type="http://schemas.openxmlformats.org/officeDocument/2006/relationships/image" Target="../media/image70.jpeg"/><Relationship Id="rId12"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jpeg"/><Relationship Id="rId5" Type="http://schemas.openxmlformats.org/officeDocument/2006/relationships/image" Target="../media/image68.png"/><Relationship Id="rId15" Type="http://schemas.openxmlformats.org/officeDocument/2006/relationships/image" Target="../media/image77.png"/><Relationship Id="rId10" Type="http://schemas.openxmlformats.org/officeDocument/2006/relationships/image" Target="../media/image73.jpeg"/><Relationship Id="rId4" Type="http://schemas.openxmlformats.org/officeDocument/2006/relationships/image" Target="../media/image67.png"/><Relationship Id="rId9" Type="http://schemas.openxmlformats.org/officeDocument/2006/relationships/image" Target="../media/image72.jpeg"/><Relationship Id="rId1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1349514"/>
            <a:ext cx="9144000" cy="707886"/>
          </a:xfrm>
          <a:prstGeom prst="rect">
            <a:avLst/>
          </a:prstGeom>
        </p:spPr>
        <p:txBody>
          <a:bodyPr wrap="square">
            <a:spAutoFit/>
          </a:bodyPr>
          <a:lstStyle/>
          <a:p>
            <a:br>
              <a:rPr lang="en-US" sz="2000" dirty="0">
                <a:latin typeface="Arial" pitchFamily="34" charset="0"/>
                <a:cs typeface="Arial" pitchFamily="34" charset="0"/>
              </a:rPr>
            </a:br>
            <a:r>
              <a:rPr lang="en-US" sz="2000" dirty="0">
                <a:latin typeface="Arial" pitchFamily="34" charset="0"/>
                <a:cs typeface="Arial" pitchFamily="34" charset="0"/>
              </a:rPr>
              <a:t>   Mechanism and Effect Size in Human-Microbiome Association Studies</a:t>
            </a:r>
          </a:p>
        </p:txBody>
      </p:sp>
      <p:sp>
        <p:nvSpPr>
          <p:cNvPr id="5" name="TextBox 4"/>
          <p:cNvSpPr txBox="1"/>
          <p:nvPr/>
        </p:nvSpPr>
        <p:spPr>
          <a:xfrm>
            <a:off x="2057400" y="3124200"/>
            <a:ext cx="4862228" cy="1384995"/>
          </a:xfrm>
          <a:prstGeom prst="rect">
            <a:avLst/>
          </a:prstGeom>
          <a:noFill/>
        </p:spPr>
        <p:txBody>
          <a:bodyPr wrap="none" rtlCol="0">
            <a:spAutoFit/>
          </a:bodyPr>
          <a:lstStyle/>
          <a:p>
            <a:r>
              <a:rPr lang="en-US" sz="2800" dirty="0">
                <a:latin typeface="Arial" pitchFamily="34" charset="0"/>
                <a:cs typeface="Arial" pitchFamily="34" charset="0"/>
              </a:rPr>
              <a:t>           Anthony Fodor</a:t>
            </a:r>
          </a:p>
          <a:p>
            <a:r>
              <a:rPr lang="en-US" sz="2800" dirty="0">
                <a:latin typeface="Arial" pitchFamily="34" charset="0"/>
                <a:cs typeface="Arial" pitchFamily="34" charset="0"/>
              </a:rPr>
              <a:t>Bioinformatics and Genomics</a:t>
            </a:r>
          </a:p>
          <a:p>
            <a:r>
              <a:rPr lang="en-US" sz="2800" dirty="0">
                <a:latin typeface="Arial" pitchFamily="34" charset="0"/>
                <a:cs typeface="Arial" pitchFamily="34" charset="0"/>
              </a:rPr>
              <a:t>           UNC Charlotte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2F82C4-F8AA-4D96-A793-C97132934F97}"/>
              </a:ext>
            </a:extLst>
          </p:cNvPr>
          <p:cNvPicPr>
            <a:picLocks noChangeAspect="1"/>
          </p:cNvPicPr>
          <p:nvPr/>
        </p:nvPicPr>
        <p:blipFill>
          <a:blip r:embed="rId2"/>
          <a:stretch>
            <a:fillRect/>
          </a:stretch>
        </p:blipFill>
        <p:spPr>
          <a:xfrm>
            <a:off x="381000" y="0"/>
            <a:ext cx="5686032" cy="5791200"/>
          </a:xfrm>
          <a:prstGeom prst="rect">
            <a:avLst/>
          </a:prstGeom>
        </p:spPr>
      </p:pic>
      <p:sp>
        <p:nvSpPr>
          <p:cNvPr id="3" name="Rectangle 2">
            <a:extLst>
              <a:ext uri="{FF2B5EF4-FFF2-40B4-BE49-F238E27FC236}">
                <a16:creationId xmlns:a16="http://schemas.microsoft.com/office/drawing/2014/main" id="{C0E9BA28-9920-4CA9-9524-33D77E367040}"/>
              </a:ext>
            </a:extLst>
          </p:cNvPr>
          <p:cNvSpPr/>
          <p:nvPr/>
        </p:nvSpPr>
        <p:spPr>
          <a:xfrm>
            <a:off x="152400" y="5943600"/>
            <a:ext cx="8839200" cy="709233"/>
          </a:xfrm>
          <a:prstGeom prst="rect">
            <a:avLst/>
          </a:prstGeom>
        </p:spPr>
        <p:txBody>
          <a:bodyPr wrap="square">
            <a:spAutoFit/>
          </a:bodyPr>
          <a:lstStyle/>
          <a:p>
            <a:pPr algn="ctr">
              <a:lnSpc>
                <a:spcPct val="115000"/>
              </a:lnSpc>
            </a:pPr>
            <a:r>
              <a:rPr lang="en-US" b="1" dirty="0">
                <a:latin typeface="Times New Roman" panose="02020603050405020304" pitchFamily="18" charset="0"/>
                <a:ea typeface="Calibri" panose="020F0502020204030204" pitchFamily="34" charset="0"/>
                <a:cs typeface="Times New Roman" panose="02020603050405020304" pitchFamily="18" charset="0"/>
              </a:rPr>
              <a:t>Lack of association of the esophageal microbiome in adults with eosinophilic esophagitis compared with non-</a:t>
            </a:r>
            <a:r>
              <a:rPr lang="en-US" b="1" dirty="0" err="1">
                <a:latin typeface="Times New Roman" panose="02020603050405020304" pitchFamily="18" charset="0"/>
                <a:ea typeface="Calibri" panose="020F0502020204030204" pitchFamily="34" charset="0"/>
                <a:cs typeface="Times New Roman" panose="02020603050405020304" pitchFamily="18" charset="0"/>
              </a:rPr>
              <a:t>EoE</a:t>
            </a:r>
            <a:r>
              <a:rPr lang="en-US" b="1" dirty="0">
                <a:latin typeface="Times New Roman" panose="02020603050405020304" pitchFamily="18" charset="0"/>
                <a:ea typeface="Calibri" panose="020F0502020204030204" pitchFamily="34" charset="0"/>
                <a:cs typeface="Times New Roman" panose="02020603050405020304" pitchFamily="18" charset="0"/>
              </a:rPr>
              <a:t> controls.  In preparation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a:extLst>
              <a:ext uri="{FF2B5EF4-FFF2-40B4-BE49-F238E27FC236}">
                <a16:creationId xmlns:a16="http://schemas.microsoft.com/office/drawing/2014/main" id="{AF5CFEE9-834E-402F-B934-725308C05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200400"/>
            <a:ext cx="1376754" cy="1295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74C606-D63B-4AD0-A2C6-7D81F99D6CC5}"/>
              </a:ext>
            </a:extLst>
          </p:cNvPr>
          <p:cNvSpPr txBox="1"/>
          <p:nvPr/>
        </p:nvSpPr>
        <p:spPr>
          <a:xfrm>
            <a:off x="5638800" y="4648200"/>
            <a:ext cx="259558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James Johnson, UNCC</a:t>
            </a:r>
          </a:p>
        </p:txBody>
      </p:sp>
      <p:pic>
        <p:nvPicPr>
          <p:cNvPr id="2052" name="Picture 4">
            <a:extLst>
              <a:ext uri="{FF2B5EF4-FFF2-40B4-BE49-F238E27FC236}">
                <a16:creationId xmlns:a16="http://schemas.microsoft.com/office/drawing/2014/main" id="{FA77E88F-E402-4816-8D52-45B9F6DBD1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1419" y="1035199"/>
            <a:ext cx="1127760" cy="1409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5ADB73-8534-4DAE-8AC7-73C4D86BD8B6}"/>
              </a:ext>
            </a:extLst>
          </p:cNvPr>
          <p:cNvSpPr txBox="1"/>
          <p:nvPr/>
        </p:nvSpPr>
        <p:spPr>
          <a:xfrm>
            <a:off x="5791200" y="2450068"/>
            <a:ext cx="205697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Evan </a:t>
            </a:r>
            <a:r>
              <a:rPr lang="en-US" dirty="0" err="1">
                <a:latin typeface="Arial" panose="020B0604020202020204" pitchFamily="34" charset="0"/>
                <a:cs typeface="Arial" panose="020B0604020202020204" pitchFamily="34" charset="0"/>
              </a:rPr>
              <a:t>Dellon</a:t>
            </a:r>
            <a:r>
              <a:rPr lang="en-US" dirty="0">
                <a:latin typeface="Arial" panose="020B0604020202020204" pitchFamily="34" charset="0"/>
                <a:cs typeface="Arial" panose="020B0604020202020204" pitchFamily="34" charset="0"/>
              </a:rPr>
              <a:t>, UNC</a:t>
            </a:r>
          </a:p>
        </p:txBody>
      </p:sp>
      <p:sp>
        <p:nvSpPr>
          <p:cNvPr id="5" name="Rectangle 4">
            <a:extLst>
              <a:ext uri="{FF2B5EF4-FFF2-40B4-BE49-F238E27FC236}">
                <a16:creationId xmlns:a16="http://schemas.microsoft.com/office/drawing/2014/main" id="{3FF959C2-2195-4F56-86CD-D121B9A8F0B0}"/>
              </a:ext>
            </a:extLst>
          </p:cNvPr>
          <p:cNvSpPr/>
          <p:nvPr/>
        </p:nvSpPr>
        <p:spPr>
          <a:xfrm>
            <a:off x="4378108" y="205167"/>
            <a:ext cx="3377848" cy="369332"/>
          </a:xfrm>
          <a:prstGeom prst="rect">
            <a:avLst/>
          </a:prstGeom>
        </p:spPr>
        <p:txBody>
          <a:bodyPr wrap="none">
            <a:spAutoFit/>
          </a:bodyPr>
          <a:lstStyle/>
          <a:p>
            <a:r>
              <a:rPr lang="en-US" dirty="0">
                <a:solidFill>
                  <a:srgbClr val="222222"/>
                </a:solidFill>
                <a:latin typeface="Roboto"/>
              </a:rPr>
              <a:t>Eosinophilic esophagitis (</a:t>
            </a:r>
            <a:r>
              <a:rPr lang="en-US" b="1" dirty="0" err="1">
                <a:solidFill>
                  <a:srgbClr val="222222"/>
                </a:solidFill>
                <a:latin typeface="Roboto"/>
              </a:rPr>
              <a:t>EoE</a:t>
            </a:r>
            <a:r>
              <a:rPr lang="en-US" dirty="0">
                <a:solidFill>
                  <a:srgbClr val="222222"/>
                </a:solidFill>
                <a:latin typeface="Roboto"/>
              </a:rPr>
              <a:t>) </a:t>
            </a:r>
            <a:endParaRPr lang="en-US" dirty="0"/>
          </a:p>
        </p:txBody>
      </p:sp>
    </p:spTree>
    <p:extLst>
      <p:ext uri="{BB962C8B-B14F-4D97-AF65-F5344CB8AC3E}">
        <p14:creationId xmlns:p14="http://schemas.microsoft.com/office/powerpoint/2010/main" val="3665662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4BC01E-35F4-40F6-A0A7-C8A414FAEC59}"/>
              </a:ext>
            </a:extLst>
          </p:cNvPr>
          <p:cNvPicPr>
            <a:picLocks noChangeAspect="1"/>
          </p:cNvPicPr>
          <p:nvPr/>
        </p:nvPicPr>
        <p:blipFill>
          <a:blip r:embed="rId2"/>
          <a:stretch>
            <a:fillRect/>
          </a:stretch>
        </p:blipFill>
        <p:spPr>
          <a:xfrm>
            <a:off x="381000" y="1676400"/>
            <a:ext cx="6172200" cy="4955147"/>
          </a:xfrm>
          <a:prstGeom prst="rect">
            <a:avLst/>
          </a:prstGeom>
        </p:spPr>
      </p:pic>
      <p:pic>
        <p:nvPicPr>
          <p:cNvPr id="4" name="Picture 3">
            <a:extLst>
              <a:ext uri="{FF2B5EF4-FFF2-40B4-BE49-F238E27FC236}">
                <a16:creationId xmlns:a16="http://schemas.microsoft.com/office/drawing/2014/main" id="{CDA6C6B6-6A3E-431F-AC67-45B2B7F0D8A1}"/>
              </a:ext>
            </a:extLst>
          </p:cNvPr>
          <p:cNvPicPr>
            <a:picLocks noChangeAspect="1"/>
          </p:cNvPicPr>
          <p:nvPr/>
        </p:nvPicPr>
        <p:blipFill>
          <a:blip r:embed="rId3"/>
          <a:stretch>
            <a:fillRect/>
          </a:stretch>
        </p:blipFill>
        <p:spPr>
          <a:xfrm>
            <a:off x="381000" y="304800"/>
            <a:ext cx="6324600" cy="822742"/>
          </a:xfrm>
          <a:prstGeom prst="rect">
            <a:avLst/>
          </a:prstGeom>
        </p:spPr>
      </p:pic>
      <p:pic>
        <p:nvPicPr>
          <p:cNvPr id="5" name="Picture 4">
            <a:extLst>
              <a:ext uri="{FF2B5EF4-FFF2-40B4-BE49-F238E27FC236}">
                <a16:creationId xmlns:a16="http://schemas.microsoft.com/office/drawing/2014/main" id="{3969F9CB-75F8-43A9-B904-437E4D22595C}"/>
              </a:ext>
            </a:extLst>
          </p:cNvPr>
          <p:cNvPicPr>
            <a:picLocks noChangeAspect="1"/>
          </p:cNvPicPr>
          <p:nvPr/>
        </p:nvPicPr>
        <p:blipFill>
          <a:blip r:embed="rId4"/>
          <a:stretch>
            <a:fillRect/>
          </a:stretch>
        </p:blipFill>
        <p:spPr>
          <a:xfrm>
            <a:off x="3429000" y="638996"/>
            <a:ext cx="4572000" cy="929019"/>
          </a:xfrm>
          <a:prstGeom prst="rect">
            <a:avLst/>
          </a:prstGeom>
        </p:spPr>
      </p:pic>
      <p:sp>
        <p:nvSpPr>
          <p:cNvPr id="3" name="TextBox 2">
            <a:extLst>
              <a:ext uri="{FF2B5EF4-FFF2-40B4-BE49-F238E27FC236}">
                <a16:creationId xmlns:a16="http://schemas.microsoft.com/office/drawing/2014/main" id="{88A80EC6-6195-4B5B-BFC5-B405760B20CC}"/>
              </a:ext>
            </a:extLst>
          </p:cNvPr>
          <p:cNvSpPr txBox="1"/>
          <p:nvPr/>
        </p:nvSpPr>
        <p:spPr>
          <a:xfrm>
            <a:off x="1186649" y="6477000"/>
            <a:ext cx="87075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N=529</a:t>
            </a:r>
          </a:p>
        </p:txBody>
      </p:sp>
      <p:pic>
        <p:nvPicPr>
          <p:cNvPr id="2050" name="Picture 2" descr="Katie Meyer • UNC Gillings School of Global Public Health">
            <a:extLst>
              <a:ext uri="{FF2B5EF4-FFF2-40B4-BE49-F238E27FC236}">
                <a16:creationId xmlns:a16="http://schemas.microsoft.com/office/drawing/2014/main" id="{89F47229-87E0-4A65-A3E9-6089627F67C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6600" y="4236418"/>
            <a:ext cx="1007191" cy="9744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6B3A23D-1B3D-4A0D-AD6F-7E1D0542FB7F}"/>
              </a:ext>
            </a:extLst>
          </p:cNvPr>
          <p:cNvSpPr txBox="1"/>
          <p:nvPr/>
        </p:nvSpPr>
        <p:spPr>
          <a:xfrm>
            <a:off x="6781800" y="5257800"/>
            <a:ext cx="198002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Katie Meyer UNC</a:t>
            </a:r>
          </a:p>
        </p:txBody>
      </p:sp>
      <p:sp>
        <p:nvSpPr>
          <p:cNvPr id="8" name="TextBox 7">
            <a:extLst>
              <a:ext uri="{FF2B5EF4-FFF2-40B4-BE49-F238E27FC236}">
                <a16:creationId xmlns:a16="http://schemas.microsoft.com/office/drawing/2014/main" id="{517D7349-6F66-4C1E-8FAA-9D35EF9B9F27}"/>
              </a:ext>
            </a:extLst>
          </p:cNvPr>
          <p:cNvSpPr txBox="1"/>
          <p:nvPr/>
        </p:nvSpPr>
        <p:spPr>
          <a:xfrm>
            <a:off x="7032926" y="3533671"/>
            <a:ext cx="1196674" cy="507831"/>
          </a:xfrm>
          <a:prstGeom prst="rect">
            <a:avLst/>
          </a:prstGeom>
          <a:noFill/>
        </p:spPr>
        <p:txBody>
          <a:bodyPr wrap="none" rtlCol="0">
            <a:spAutoFit/>
          </a:bodyPr>
          <a:lstStyle/>
          <a:p>
            <a:r>
              <a:rPr lang="en-US" sz="1350" dirty="0"/>
              <a:t>Shan Sun</a:t>
            </a:r>
          </a:p>
          <a:p>
            <a:r>
              <a:rPr lang="en-US" sz="1350" dirty="0"/>
              <a:t>UNC Charlotte</a:t>
            </a:r>
          </a:p>
        </p:txBody>
      </p:sp>
      <p:pic>
        <p:nvPicPr>
          <p:cNvPr id="9" name="Picture 8">
            <a:extLst>
              <a:ext uri="{FF2B5EF4-FFF2-40B4-BE49-F238E27FC236}">
                <a16:creationId xmlns:a16="http://schemas.microsoft.com/office/drawing/2014/main" id="{D56799D9-20A7-4DE4-85DA-126856E7D9E1}"/>
              </a:ext>
            </a:extLst>
          </p:cNvPr>
          <p:cNvPicPr>
            <a:picLocks noChangeAspect="1"/>
          </p:cNvPicPr>
          <p:nvPr/>
        </p:nvPicPr>
        <p:blipFill>
          <a:blip r:embed="rId6"/>
          <a:stretch>
            <a:fillRect/>
          </a:stretch>
        </p:blipFill>
        <p:spPr>
          <a:xfrm>
            <a:off x="7244955" y="2286000"/>
            <a:ext cx="675755" cy="1205939"/>
          </a:xfrm>
          <a:prstGeom prst="rect">
            <a:avLst/>
          </a:prstGeom>
        </p:spPr>
      </p:pic>
    </p:spTree>
    <p:extLst>
      <p:ext uri="{BB962C8B-B14F-4D97-AF65-F5344CB8AC3E}">
        <p14:creationId xmlns:p14="http://schemas.microsoft.com/office/powerpoint/2010/main" val="3607730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C60631-3B86-4066-9277-9B625B318171}"/>
              </a:ext>
            </a:extLst>
          </p:cNvPr>
          <p:cNvSpPr txBox="1"/>
          <p:nvPr/>
        </p:nvSpPr>
        <p:spPr>
          <a:xfrm>
            <a:off x="76200" y="1817056"/>
            <a:ext cx="8772786" cy="2192908"/>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	Assertion: The microbiome is an environmental variable </a:t>
            </a:r>
          </a:p>
          <a:p>
            <a:r>
              <a:rPr lang="en-US" sz="2400" dirty="0">
                <a:latin typeface="Arial" panose="020B0604020202020204" pitchFamily="34" charset="0"/>
                <a:cs typeface="Arial" panose="020B0604020202020204" pitchFamily="34" charset="0"/>
              </a:rPr>
              <a:t>	and important interactions with the host are not </a:t>
            </a:r>
          </a:p>
          <a:p>
            <a:r>
              <a:rPr lang="en-US" sz="2400" dirty="0">
                <a:latin typeface="Arial" panose="020B0604020202020204" pitchFamily="34" charset="0"/>
                <a:cs typeface="Arial" panose="020B0604020202020204" pitchFamily="34" charset="0"/>
              </a:rPr>
              <a:t>	necessarily globally conserved</a:t>
            </a:r>
          </a:p>
          <a:p>
            <a:r>
              <a:rPr lang="en-US" sz="2400" dirty="0">
                <a:latin typeface="Arial" panose="020B0604020202020204" pitchFamily="34" charset="0"/>
                <a:cs typeface="Arial" panose="020B0604020202020204" pitchFamily="34" charset="0"/>
              </a:rPr>
              <a:t>	</a:t>
            </a:r>
          </a:p>
          <a:p>
            <a:endParaRPr lang="en-US" sz="1350" dirty="0">
              <a:latin typeface="Arial" panose="020B0604020202020204" pitchFamily="34" charset="0"/>
              <a:cs typeface="Arial" panose="020B0604020202020204" pitchFamily="34" charset="0"/>
            </a:endParaRPr>
          </a:p>
          <a:p>
            <a:endParaRPr lang="en-US" sz="1350" dirty="0">
              <a:latin typeface="Arial" panose="020B0604020202020204" pitchFamily="34" charset="0"/>
              <a:cs typeface="Arial" panose="020B0604020202020204" pitchFamily="34" charset="0"/>
            </a:endParaRPr>
          </a:p>
          <a:p>
            <a:endParaRPr lang="en-US" sz="13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9970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C029DF-D607-47C8-83D6-5C362451677B}"/>
              </a:ext>
            </a:extLst>
          </p:cNvPr>
          <p:cNvPicPr>
            <a:picLocks noChangeAspect="1"/>
          </p:cNvPicPr>
          <p:nvPr/>
        </p:nvPicPr>
        <p:blipFill>
          <a:blip r:embed="rId2"/>
          <a:stretch>
            <a:fillRect/>
          </a:stretch>
        </p:blipFill>
        <p:spPr>
          <a:xfrm>
            <a:off x="642242" y="2173649"/>
            <a:ext cx="7352531" cy="1319924"/>
          </a:xfrm>
          <a:prstGeom prst="rect">
            <a:avLst/>
          </a:prstGeom>
        </p:spPr>
      </p:pic>
      <p:pic>
        <p:nvPicPr>
          <p:cNvPr id="1026" name="Picture 2" descr="Image result for tip o'neill">
            <a:extLst>
              <a:ext uri="{FF2B5EF4-FFF2-40B4-BE49-F238E27FC236}">
                <a16:creationId xmlns:a16="http://schemas.microsoft.com/office/drawing/2014/main" id="{6F3ED231-AC13-418D-B1A9-E377F2C23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5485" y="3533651"/>
            <a:ext cx="142875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635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F7CF6D-706C-450F-B3EA-A6FBCAC4FB31}"/>
              </a:ext>
            </a:extLst>
          </p:cNvPr>
          <p:cNvSpPr txBox="1"/>
          <p:nvPr/>
        </p:nvSpPr>
        <p:spPr>
          <a:xfrm>
            <a:off x="848197" y="875063"/>
            <a:ext cx="6282489"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The microbiome is an environmental variable that is sensitive to </a:t>
            </a:r>
            <a:r>
              <a:rPr lang="en-US" sz="1350" dirty="0">
                <a:solidFill>
                  <a:srgbClr val="FF0000"/>
                </a:solidFill>
                <a:latin typeface="Arial" panose="020B0604020202020204" pitchFamily="34" charset="0"/>
                <a:cs typeface="Arial" panose="020B0604020202020204" pitchFamily="34" charset="0"/>
              </a:rPr>
              <a:t>local conditions</a:t>
            </a:r>
          </a:p>
        </p:txBody>
      </p:sp>
      <p:sp>
        <p:nvSpPr>
          <p:cNvPr id="3" name="TextBox 2">
            <a:extLst>
              <a:ext uri="{FF2B5EF4-FFF2-40B4-BE49-F238E27FC236}">
                <a16:creationId xmlns:a16="http://schemas.microsoft.com/office/drawing/2014/main" id="{260D00F0-6B36-4FFE-9010-F92845CBA856}"/>
              </a:ext>
            </a:extLst>
          </p:cNvPr>
          <p:cNvSpPr txBox="1"/>
          <p:nvPr/>
        </p:nvSpPr>
        <p:spPr>
          <a:xfrm>
            <a:off x="7628351" y="5315864"/>
            <a:ext cx="1196674" cy="507831"/>
          </a:xfrm>
          <a:prstGeom prst="rect">
            <a:avLst/>
          </a:prstGeom>
          <a:noFill/>
        </p:spPr>
        <p:txBody>
          <a:bodyPr wrap="none" rtlCol="0">
            <a:spAutoFit/>
          </a:bodyPr>
          <a:lstStyle/>
          <a:p>
            <a:r>
              <a:rPr lang="en-US" sz="1350" dirty="0"/>
              <a:t>Shan Sun</a:t>
            </a:r>
          </a:p>
          <a:p>
            <a:r>
              <a:rPr lang="en-US" sz="1350" dirty="0"/>
              <a:t>UNC Charlotte</a:t>
            </a:r>
          </a:p>
        </p:txBody>
      </p:sp>
      <p:pic>
        <p:nvPicPr>
          <p:cNvPr id="4" name="Picture 3">
            <a:extLst>
              <a:ext uri="{FF2B5EF4-FFF2-40B4-BE49-F238E27FC236}">
                <a16:creationId xmlns:a16="http://schemas.microsoft.com/office/drawing/2014/main" id="{5BB87D19-97C5-4D10-97DD-32BDB19D02B3}"/>
              </a:ext>
            </a:extLst>
          </p:cNvPr>
          <p:cNvPicPr>
            <a:picLocks noChangeAspect="1"/>
          </p:cNvPicPr>
          <p:nvPr/>
        </p:nvPicPr>
        <p:blipFill>
          <a:blip r:embed="rId2"/>
          <a:stretch>
            <a:fillRect/>
          </a:stretch>
        </p:blipFill>
        <p:spPr>
          <a:xfrm>
            <a:off x="7840380" y="4068193"/>
            <a:ext cx="675755" cy="1205939"/>
          </a:xfrm>
          <a:prstGeom prst="rect">
            <a:avLst/>
          </a:prstGeom>
        </p:spPr>
      </p:pic>
      <p:pic>
        <p:nvPicPr>
          <p:cNvPr id="5" name="Picture 2" descr="gordon-larsen_penny_2011">
            <a:extLst>
              <a:ext uri="{FF2B5EF4-FFF2-40B4-BE49-F238E27FC236}">
                <a16:creationId xmlns:a16="http://schemas.microsoft.com/office/drawing/2014/main" id="{92335679-F956-49F8-8558-47DB5D85B7CF}"/>
              </a:ext>
            </a:extLst>
          </p:cNvPr>
          <p:cNvPicPr>
            <a:picLocks noChangeAspect="1" noChangeArrowheads="1"/>
          </p:cNvPicPr>
          <p:nvPr/>
        </p:nvPicPr>
        <p:blipFill>
          <a:blip r:embed="rId3" cstate="print"/>
          <a:srcRect/>
          <a:stretch>
            <a:fillRect/>
          </a:stretch>
        </p:blipFill>
        <p:spPr bwMode="auto">
          <a:xfrm>
            <a:off x="7878698" y="2150849"/>
            <a:ext cx="890355" cy="1077799"/>
          </a:xfrm>
          <a:prstGeom prst="rect">
            <a:avLst/>
          </a:prstGeom>
          <a:noFill/>
        </p:spPr>
      </p:pic>
      <p:sp>
        <p:nvSpPr>
          <p:cNvPr id="6" name="TextBox 5">
            <a:extLst>
              <a:ext uri="{FF2B5EF4-FFF2-40B4-BE49-F238E27FC236}">
                <a16:creationId xmlns:a16="http://schemas.microsoft.com/office/drawing/2014/main" id="{C4C6E461-E679-41C7-A6B3-583A7980B384}"/>
              </a:ext>
            </a:extLst>
          </p:cNvPr>
          <p:cNvSpPr txBox="1"/>
          <p:nvPr/>
        </p:nvSpPr>
        <p:spPr>
          <a:xfrm>
            <a:off x="7711606" y="3207713"/>
            <a:ext cx="1444626" cy="71558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Penny Gordon-</a:t>
            </a:r>
          </a:p>
          <a:p>
            <a:r>
              <a:rPr lang="en-US" sz="1350" dirty="0">
                <a:latin typeface="Arial" panose="020B0604020202020204" pitchFamily="34" charset="0"/>
                <a:cs typeface="Arial" panose="020B0604020202020204" pitchFamily="34" charset="0"/>
              </a:rPr>
              <a:t>Larsen</a:t>
            </a:r>
          </a:p>
          <a:p>
            <a:r>
              <a:rPr lang="en-US" sz="1350" dirty="0">
                <a:latin typeface="Arial" panose="020B0604020202020204" pitchFamily="34" charset="0"/>
                <a:cs typeface="Arial" panose="020B0604020202020204" pitchFamily="34" charset="0"/>
              </a:rPr>
              <a:t>UNC Chapel Hill</a:t>
            </a:r>
          </a:p>
        </p:txBody>
      </p:sp>
      <p:sp>
        <p:nvSpPr>
          <p:cNvPr id="8" name="Rectangle 7">
            <a:extLst>
              <a:ext uri="{FF2B5EF4-FFF2-40B4-BE49-F238E27FC236}">
                <a16:creationId xmlns:a16="http://schemas.microsoft.com/office/drawing/2014/main" id="{F528AE37-4258-42AF-87F3-3B410CF10221}"/>
              </a:ext>
            </a:extLst>
          </p:cNvPr>
          <p:cNvSpPr/>
          <p:nvPr/>
        </p:nvSpPr>
        <p:spPr>
          <a:xfrm>
            <a:off x="228600" y="6324600"/>
            <a:ext cx="7162800" cy="338554"/>
          </a:xfrm>
          <a:prstGeom prst="rect">
            <a:avLst/>
          </a:prstGeom>
        </p:spPr>
        <p:txBody>
          <a:bodyPr wrap="square">
            <a:spAutoFit/>
          </a:bodyPr>
          <a:lstStyle/>
          <a:p>
            <a:r>
              <a:rPr lang="en-US" sz="800" dirty="0">
                <a:solidFill>
                  <a:srgbClr val="222222"/>
                </a:solidFill>
                <a:latin typeface="Arial" panose="020B0604020202020204" pitchFamily="34" charset="0"/>
              </a:rPr>
              <a:t>In revision:  Does geographical variation confound the relationship between host factors and the human gut microbiota: a population-based study in China.   BMJ Open</a:t>
            </a:r>
            <a:endParaRPr lang="en-US" sz="800" dirty="0"/>
          </a:p>
        </p:txBody>
      </p:sp>
    </p:spTree>
    <p:extLst>
      <p:ext uri="{BB962C8B-B14F-4D97-AF65-F5344CB8AC3E}">
        <p14:creationId xmlns:p14="http://schemas.microsoft.com/office/powerpoint/2010/main" val="3563292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A43A6B-0C9E-42C4-B2E3-25E55C667A53}"/>
              </a:ext>
            </a:extLst>
          </p:cNvPr>
          <p:cNvSpPr txBox="1"/>
          <p:nvPr/>
        </p:nvSpPr>
        <p:spPr>
          <a:xfrm>
            <a:off x="848197" y="875063"/>
            <a:ext cx="6282489"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The microbiome is an environmental variable that is sensitive to </a:t>
            </a:r>
            <a:r>
              <a:rPr lang="en-US" sz="1350" dirty="0">
                <a:solidFill>
                  <a:srgbClr val="FF0000"/>
                </a:solidFill>
                <a:latin typeface="Arial" panose="020B0604020202020204" pitchFamily="34" charset="0"/>
                <a:cs typeface="Arial" panose="020B0604020202020204" pitchFamily="34" charset="0"/>
              </a:rPr>
              <a:t>local conditions</a:t>
            </a:r>
          </a:p>
        </p:txBody>
      </p:sp>
      <p:sp>
        <p:nvSpPr>
          <p:cNvPr id="3" name="TextBox 2">
            <a:extLst>
              <a:ext uri="{FF2B5EF4-FFF2-40B4-BE49-F238E27FC236}">
                <a16:creationId xmlns:a16="http://schemas.microsoft.com/office/drawing/2014/main" id="{8EEFC4A8-27D1-44C5-A2EC-499D50978DF1}"/>
              </a:ext>
            </a:extLst>
          </p:cNvPr>
          <p:cNvSpPr txBox="1"/>
          <p:nvPr/>
        </p:nvSpPr>
        <p:spPr>
          <a:xfrm>
            <a:off x="7628351" y="5315864"/>
            <a:ext cx="1196674" cy="507831"/>
          </a:xfrm>
          <a:prstGeom prst="rect">
            <a:avLst/>
          </a:prstGeom>
          <a:noFill/>
        </p:spPr>
        <p:txBody>
          <a:bodyPr wrap="none" rtlCol="0">
            <a:spAutoFit/>
          </a:bodyPr>
          <a:lstStyle/>
          <a:p>
            <a:r>
              <a:rPr lang="en-US" sz="1350" dirty="0"/>
              <a:t>Shan Sun</a:t>
            </a:r>
          </a:p>
          <a:p>
            <a:r>
              <a:rPr lang="en-US" sz="1350" dirty="0"/>
              <a:t>UNC Charlotte</a:t>
            </a:r>
          </a:p>
        </p:txBody>
      </p:sp>
      <p:pic>
        <p:nvPicPr>
          <p:cNvPr id="4" name="Picture 3">
            <a:extLst>
              <a:ext uri="{FF2B5EF4-FFF2-40B4-BE49-F238E27FC236}">
                <a16:creationId xmlns:a16="http://schemas.microsoft.com/office/drawing/2014/main" id="{8F68813E-22F7-4BD7-AAEB-3BB84579D142}"/>
              </a:ext>
            </a:extLst>
          </p:cNvPr>
          <p:cNvPicPr>
            <a:picLocks noChangeAspect="1"/>
          </p:cNvPicPr>
          <p:nvPr/>
        </p:nvPicPr>
        <p:blipFill>
          <a:blip r:embed="rId2"/>
          <a:stretch>
            <a:fillRect/>
          </a:stretch>
        </p:blipFill>
        <p:spPr>
          <a:xfrm>
            <a:off x="7840380" y="4068193"/>
            <a:ext cx="675755" cy="1205939"/>
          </a:xfrm>
          <a:prstGeom prst="rect">
            <a:avLst/>
          </a:prstGeom>
        </p:spPr>
      </p:pic>
      <p:pic>
        <p:nvPicPr>
          <p:cNvPr id="5" name="Picture 2" descr="gordon-larsen_penny_2011">
            <a:extLst>
              <a:ext uri="{FF2B5EF4-FFF2-40B4-BE49-F238E27FC236}">
                <a16:creationId xmlns:a16="http://schemas.microsoft.com/office/drawing/2014/main" id="{FF8D0889-60F3-4DFA-BD65-0CE180368DAD}"/>
              </a:ext>
            </a:extLst>
          </p:cNvPr>
          <p:cNvPicPr>
            <a:picLocks noChangeAspect="1" noChangeArrowheads="1"/>
          </p:cNvPicPr>
          <p:nvPr/>
        </p:nvPicPr>
        <p:blipFill>
          <a:blip r:embed="rId3" cstate="print"/>
          <a:srcRect/>
          <a:stretch>
            <a:fillRect/>
          </a:stretch>
        </p:blipFill>
        <p:spPr bwMode="auto">
          <a:xfrm>
            <a:off x="7878698" y="2150849"/>
            <a:ext cx="890355" cy="1077799"/>
          </a:xfrm>
          <a:prstGeom prst="rect">
            <a:avLst/>
          </a:prstGeom>
          <a:noFill/>
        </p:spPr>
      </p:pic>
      <p:sp>
        <p:nvSpPr>
          <p:cNvPr id="6" name="TextBox 5">
            <a:extLst>
              <a:ext uri="{FF2B5EF4-FFF2-40B4-BE49-F238E27FC236}">
                <a16:creationId xmlns:a16="http://schemas.microsoft.com/office/drawing/2014/main" id="{664418FF-5A8E-475B-AE43-23B41A394D02}"/>
              </a:ext>
            </a:extLst>
          </p:cNvPr>
          <p:cNvSpPr txBox="1"/>
          <p:nvPr/>
        </p:nvSpPr>
        <p:spPr>
          <a:xfrm>
            <a:off x="7711606" y="3207713"/>
            <a:ext cx="1444626" cy="71558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Penny Gordon-</a:t>
            </a:r>
          </a:p>
          <a:p>
            <a:r>
              <a:rPr lang="en-US" sz="1350" dirty="0">
                <a:latin typeface="Arial" panose="020B0604020202020204" pitchFamily="34" charset="0"/>
                <a:cs typeface="Arial" panose="020B0604020202020204" pitchFamily="34" charset="0"/>
              </a:rPr>
              <a:t>Larsen</a:t>
            </a:r>
          </a:p>
          <a:p>
            <a:r>
              <a:rPr lang="en-US" sz="1350" dirty="0">
                <a:latin typeface="Arial" panose="020B0604020202020204" pitchFamily="34" charset="0"/>
                <a:cs typeface="Arial" panose="020B0604020202020204" pitchFamily="34" charset="0"/>
              </a:rPr>
              <a:t>UNC Chapel Hill</a:t>
            </a:r>
          </a:p>
        </p:txBody>
      </p:sp>
      <p:sp>
        <p:nvSpPr>
          <p:cNvPr id="8" name="TextBox 7">
            <a:extLst>
              <a:ext uri="{FF2B5EF4-FFF2-40B4-BE49-F238E27FC236}">
                <a16:creationId xmlns:a16="http://schemas.microsoft.com/office/drawing/2014/main" id="{004DE493-47C7-44E4-A038-1063A4DC9B5D}"/>
              </a:ext>
            </a:extLst>
          </p:cNvPr>
          <p:cNvSpPr txBox="1"/>
          <p:nvPr/>
        </p:nvSpPr>
        <p:spPr>
          <a:xfrm>
            <a:off x="1300349" y="1373829"/>
            <a:ext cx="4695516" cy="50783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2,164 subjects from the China Health and Nutrition Survey </a:t>
            </a:r>
          </a:p>
          <a:p>
            <a:r>
              <a:rPr lang="en-US" sz="1350" dirty="0">
                <a:latin typeface="Arial" panose="020B0604020202020204" pitchFamily="34" charset="0"/>
                <a:cs typeface="Arial" panose="020B0604020202020204" pitchFamily="34" charset="0"/>
              </a:rPr>
              <a:t>(</a:t>
            </a:r>
            <a:r>
              <a:rPr lang="en-US" sz="1350" u="sng" dirty="0">
                <a:hlinkClick r:id="rId4"/>
              </a:rPr>
              <a:t>http://www.cpc.unc.edu/projects/china</a:t>
            </a:r>
            <a:r>
              <a:rPr lang="en-US" sz="1350" u="sng" dirty="0"/>
              <a:t> )</a:t>
            </a:r>
            <a:endParaRPr lang="en-US" sz="135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8BE350F-78DA-47F2-8F04-7BD502E47C75}"/>
              </a:ext>
            </a:extLst>
          </p:cNvPr>
          <p:cNvSpPr/>
          <p:nvPr/>
        </p:nvSpPr>
        <p:spPr>
          <a:xfrm>
            <a:off x="228600" y="6324600"/>
            <a:ext cx="7162800" cy="338554"/>
          </a:xfrm>
          <a:prstGeom prst="rect">
            <a:avLst/>
          </a:prstGeom>
        </p:spPr>
        <p:txBody>
          <a:bodyPr wrap="square">
            <a:spAutoFit/>
          </a:bodyPr>
          <a:lstStyle/>
          <a:p>
            <a:r>
              <a:rPr lang="en-US" sz="800" dirty="0">
                <a:solidFill>
                  <a:srgbClr val="222222"/>
                </a:solidFill>
                <a:latin typeface="Arial" panose="020B0604020202020204" pitchFamily="34" charset="0"/>
              </a:rPr>
              <a:t>In revision:  Does geographical variation confound the relationship between host factors and the human gut microbiota: a population-based study in China.   BMJ Open</a:t>
            </a:r>
            <a:endParaRPr lang="en-US" sz="800" dirty="0"/>
          </a:p>
        </p:txBody>
      </p:sp>
    </p:spTree>
    <p:extLst>
      <p:ext uri="{BB962C8B-B14F-4D97-AF65-F5344CB8AC3E}">
        <p14:creationId xmlns:p14="http://schemas.microsoft.com/office/powerpoint/2010/main" val="2193044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5CE067-3155-4F2F-AB32-6F43DB3892F1}"/>
              </a:ext>
            </a:extLst>
          </p:cNvPr>
          <p:cNvSpPr txBox="1"/>
          <p:nvPr/>
        </p:nvSpPr>
        <p:spPr>
          <a:xfrm>
            <a:off x="848197" y="875063"/>
            <a:ext cx="6282489"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The microbiome is an environmental variable that is sensitive to </a:t>
            </a:r>
            <a:r>
              <a:rPr lang="en-US" sz="1350" dirty="0">
                <a:solidFill>
                  <a:srgbClr val="FF0000"/>
                </a:solidFill>
                <a:latin typeface="Arial" panose="020B0604020202020204" pitchFamily="34" charset="0"/>
                <a:cs typeface="Arial" panose="020B0604020202020204" pitchFamily="34" charset="0"/>
              </a:rPr>
              <a:t>local conditions</a:t>
            </a:r>
          </a:p>
        </p:txBody>
      </p:sp>
      <p:sp>
        <p:nvSpPr>
          <p:cNvPr id="3" name="TextBox 2">
            <a:extLst>
              <a:ext uri="{FF2B5EF4-FFF2-40B4-BE49-F238E27FC236}">
                <a16:creationId xmlns:a16="http://schemas.microsoft.com/office/drawing/2014/main" id="{56BAA937-5C3A-495E-BFD8-9D869A82CFF4}"/>
              </a:ext>
            </a:extLst>
          </p:cNvPr>
          <p:cNvSpPr txBox="1"/>
          <p:nvPr/>
        </p:nvSpPr>
        <p:spPr>
          <a:xfrm>
            <a:off x="7628351" y="5315864"/>
            <a:ext cx="1196674" cy="507831"/>
          </a:xfrm>
          <a:prstGeom prst="rect">
            <a:avLst/>
          </a:prstGeom>
          <a:noFill/>
        </p:spPr>
        <p:txBody>
          <a:bodyPr wrap="none" rtlCol="0">
            <a:spAutoFit/>
          </a:bodyPr>
          <a:lstStyle/>
          <a:p>
            <a:r>
              <a:rPr lang="en-US" sz="1350" dirty="0"/>
              <a:t>Shan Sun</a:t>
            </a:r>
          </a:p>
          <a:p>
            <a:r>
              <a:rPr lang="en-US" sz="1350" dirty="0"/>
              <a:t>UNC Charlotte</a:t>
            </a:r>
          </a:p>
        </p:txBody>
      </p:sp>
      <p:pic>
        <p:nvPicPr>
          <p:cNvPr id="4" name="Picture 3">
            <a:extLst>
              <a:ext uri="{FF2B5EF4-FFF2-40B4-BE49-F238E27FC236}">
                <a16:creationId xmlns:a16="http://schemas.microsoft.com/office/drawing/2014/main" id="{F884C2EE-A527-4B39-B508-F39DC9B80746}"/>
              </a:ext>
            </a:extLst>
          </p:cNvPr>
          <p:cNvPicPr>
            <a:picLocks noChangeAspect="1"/>
          </p:cNvPicPr>
          <p:nvPr/>
        </p:nvPicPr>
        <p:blipFill>
          <a:blip r:embed="rId2"/>
          <a:stretch>
            <a:fillRect/>
          </a:stretch>
        </p:blipFill>
        <p:spPr>
          <a:xfrm>
            <a:off x="7840380" y="4068193"/>
            <a:ext cx="675755" cy="1205939"/>
          </a:xfrm>
          <a:prstGeom prst="rect">
            <a:avLst/>
          </a:prstGeom>
        </p:spPr>
      </p:pic>
      <p:pic>
        <p:nvPicPr>
          <p:cNvPr id="5" name="Picture 2" descr="gordon-larsen_penny_2011">
            <a:extLst>
              <a:ext uri="{FF2B5EF4-FFF2-40B4-BE49-F238E27FC236}">
                <a16:creationId xmlns:a16="http://schemas.microsoft.com/office/drawing/2014/main" id="{FBD04235-439E-4CE4-BB5F-C22FF7A96224}"/>
              </a:ext>
            </a:extLst>
          </p:cNvPr>
          <p:cNvPicPr>
            <a:picLocks noChangeAspect="1" noChangeArrowheads="1"/>
          </p:cNvPicPr>
          <p:nvPr/>
        </p:nvPicPr>
        <p:blipFill>
          <a:blip r:embed="rId3" cstate="print"/>
          <a:srcRect/>
          <a:stretch>
            <a:fillRect/>
          </a:stretch>
        </p:blipFill>
        <p:spPr bwMode="auto">
          <a:xfrm>
            <a:off x="7878698" y="2150849"/>
            <a:ext cx="890355" cy="1077799"/>
          </a:xfrm>
          <a:prstGeom prst="rect">
            <a:avLst/>
          </a:prstGeom>
          <a:noFill/>
        </p:spPr>
      </p:pic>
      <p:sp>
        <p:nvSpPr>
          <p:cNvPr id="6" name="TextBox 5">
            <a:extLst>
              <a:ext uri="{FF2B5EF4-FFF2-40B4-BE49-F238E27FC236}">
                <a16:creationId xmlns:a16="http://schemas.microsoft.com/office/drawing/2014/main" id="{1744B1DC-C1D3-4F97-8D6B-7E003B044ABF}"/>
              </a:ext>
            </a:extLst>
          </p:cNvPr>
          <p:cNvSpPr txBox="1"/>
          <p:nvPr/>
        </p:nvSpPr>
        <p:spPr>
          <a:xfrm>
            <a:off x="7711606" y="3207713"/>
            <a:ext cx="1444626" cy="71558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Penny Gordon-</a:t>
            </a:r>
          </a:p>
          <a:p>
            <a:r>
              <a:rPr lang="en-US" sz="1350" dirty="0">
                <a:latin typeface="Arial" panose="020B0604020202020204" pitchFamily="34" charset="0"/>
                <a:cs typeface="Arial" panose="020B0604020202020204" pitchFamily="34" charset="0"/>
              </a:rPr>
              <a:t>Larsen</a:t>
            </a:r>
          </a:p>
          <a:p>
            <a:r>
              <a:rPr lang="en-US" sz="1350" dirty="0">
                <a:latin typeface="Arial" panose="020B0604020202020204" pitchFamily="34" charset="0"/>
                <a:cs typeface="Arial" panose="020B0604020202020204" pitchFamily="34" charset="0"/>
              </a:rPr>
              <a:t>UNC Chapel Hill</a:t>
            </a:r>
          </a:p>
        </p:txBody>
      </p:sp>
      <p:sp>
        <p:nvSpPr>
          <p:cNvPr id="8" name="TextBox 7">
            <a:extLst>
              <a:ext uri="{FF2B5EF4-FFF2-40B4-BE49-F238E27FC236}">
                <a16:creationId xmlns:a16="http://schemas.microsoft.com/office/drawing/2014/main" id="{AEAFAFE6-5494-47B0-860C-5C509113A9F7}"/>
              </a:ext>
            </a:extLst>
          </p:cNvPr>
          <p:cNvSpPr txBox="1"/>
          <p:nvPr/>
        </p:nvSpPr>
        <p:spPr>
          <a:xfrm>
            <a:off x="1300349" y="1373829"/>
            <a:ext cx="4695516" cy="50783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2,164 subjects from the China Health and Nutrition Survey </a:t>
            </a:r>
          </a:p>
          <a:p>
            <a:r>
              <a:rPr lang="en-US" sz="1350" dirty="0">
                <a:latin typeface="Arial" panose="020B0604020202020204" pitchFamily="34" charset="0"/>
                <a:cs typeface="Arial" panose="020B0604020202020204" pitchFamily="34" charset="0"/>
              </a:rPr>
              <a:t>(</a:t>
            </a:r>
            <a:r>
              <a:rPr lang="en-US" sz="1350" u="sng" dirty="0">
                <a:hlinkClick r:id="rId4"/>
              </a:rPr>
              <a:t>http://www.cpc.unc.edu/projects/china</a:t>
            </a:r>
            <a:r>
              <a:rPr lang="en-US" sz="1350" u="sng" dirty="0"/>
              <a:t> )</a:t>
            </a:r>
            <a:endParaRPr lang="en-US" sz="1350" dirty="0">
              <a:latin typeface="Arial" panose="020B0604020202020204"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6BEF1471-7B32-4F63-8B8A-304E6CBE94BF}"/>
              </a:ext>
            </a:extLst>
          </p:cNvPr>
          <p:cNvCxnSpPr/>
          <p:nvPr/>
        </p:nvCxnSpPr>
        <p:spPr>
          <a:xfrm>
            <a:off x="3339935" y="1890403"/>
            <a:ext cx="0" cy="40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01F48A4-EE2E-4B6C-9804-30A11B88DD04}"/>
              </a:ext>
            </a:extLst>
          </p:cNvPr>
          <p:cNvSpPr txBox="1"/>
          <p:nvPr/>
        </p:nvSpPr>
        <p:spPr>
          <a:xfrm>
            <a:off x="1549730" y="2326822"/>
            <a:ext cx="3829959"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Fecal samples collected; 16S rRNA sequencing</a:t>
            </a:r>
          </a:p>
        </p:txBody>
      </p:sp>
      <p:sp>
        <p:nvSpPr>
          <p:cNvPr id="11" name="Rectangle 10">
            <a:extLst>
              <a:ext uri="{FF2B5EF4-FFF2-40B4-BE49-F238E27FC236}">
                <a16:creationId xmlns:a16="http://schemas.microsoft.com/office/drawing/2014/main" id="{612FFD9B-0DB7-416A-9D0A-972354575802}"/>
              </a:ext>
            </a:extLst>
          </p:cNvPr>
          <p:cNvSpPr/>
          <p:nvPr/>
        </p:nvSpPr>
        <p:spPr>
          <a:xfrm>
            <a:off x="228600" y="6324600"/>
            <a:ext cx="7162800" cy="338554"/>
          </a:xfrm>
          <a:prstGeom prst="rect">
            <a:avLst/>
          </a:prstGeom>
        </p:spPr>
        <p:txBody>
          <a:bodyPr wrap="square">
            <a:spAutoFit/>
          </a:bodyPr>
          <a:lstStyle/>
          <a:p>
            <a:r>
              <a:rPr lang="en-US" sz="800" dirty="0">
                <a:solidFill>
                  <a:srgbClr val="222222"/>
                </a:solidFill>
                <a:latin typeface="Arial" panose="020B0604020202020204" pitchFamily="34" charset="0"/>
              </a:rPr>
              <a:t>In revision:  Does geographical variation confound the relationship between host factors and the human gut microbiota: a population-based study in China.   BMJ Open</a:t>
            </a:r>
            <a:endParaRPr lang="en-US" sz="800" dirty="0"/>
          </a:p>
        </p:txBody>
      </p:sp>
    </p:spTree>
    <p:extLst>
      <p:ext uri="{BB962C8B-B14F-4D97-AF65-F5344CB8AC3E}">
        <p14:creationId xmlns:p14="http://schemas.microsoft.com/office/powerpoint/2010/main" val="1654718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19297-8DE2-4A18-AFD5-4EE4581E4737}"/>
              </a:ext>
            </a:extLst>
          </p:cNvPr>
          <p:cNvSpPr txBox="1"/>
          <p:nvPr/>
        </p:nvSpPr>
        <p:spPr>
          <a:xfrm>
            <a:off x="848197" y="875063"/>
            <a:ext cx="6282489"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The microbiome is an environmental variable that is sensitive to </a:t>
            </a:r>
            <a:r>
              <a:rPr lang="en-US" sz="1350" dirty="0">
                <a:solidFill>
                  <a:srgbClr val="FF0000"/>
                </a:solidFill>
                <a:latin typeface="Arial" panose="020B0604020202020204" pitchFamily="34" charset="0"/>
                <a:cs typeface="Arial" panose="020B0604020202020204" pitchFamily="34" charset="0"/>
              </a:rPr>
              <a:t>local conditions</a:t>
            </a:r>
          </a:p>
        </p:txBody>
      </p:sp>
      <p:sp>
        <p:nvSpPr>
          <p:cNvPr id="3" name="TextBox 2">
            <a:extLst>
              <a:ext uri="{FF2B5EF4-FFF2-40B4-BE49-F238E27FC236}">
                <a16:creationId xmlns:a16="http://schemas.microsoft.com/office/drawing/2014/main" id="{2E0FBADF-54A5-4D66-898B-C9FC383A0D3D}"/>
              </a:ext>
            </a:extLst>
          </p:cNvPr>
          <p:cNvSpPr txBox="1"/>
          <p:nvPr/>
        </p:nvSpPr>
        <p:spPr>
          <a:xfrm>
            <a:off x="7628351" y="5315864"/>
            <a:ext cx="1196674" cy="507831"/>
          </a:xfrm>
          <a:prstGeom prst="rect">
            <a:avLst/>
          </a:prstGeom>
          <a:noFill/>
        </p:spPr>
        <p:txBody>
          <a:bodyPr wrap="none" rtlCol="0">
            <a:spAutoFit/>
          </a:bodyPr>
          <a:lstStyle/>
          <a:p>
            <a:r>
              <a:rPr lang="en-US" sz="1350" dirty="0"/>
              <a:t>Shan Sun</a:t>
            </a:r>
          </a:p>
          <a:p>
            <a:r>
              <a:rPr lang="en-US" sz="1350" dirty="0"/>
              <a:t>UNC Charlotte</a:t>
            </a:r>
          </a:p>
        </p:txBody>
      </p:sp>
      <p:pic>
        <p:nvPicPr>
          <p:cNvPr id="4" name="Picture 3">
            <a:extLst>
              <a:ext uri="{FF2B5EF4-FFF2-40B4-BE49-F238E27FC236}">
                <a16:creationId xmlns:a16="http://schemas.microsoft.com/office/drawing/2014/main" id="{EA2551E4-F75A-45E1-91CB-026FC5EA8E4B}"/>
              </a:ext>
            </a:extLst>
          </p:cNvPr>
          <p:cNvPicPr>
            <a:picLocks noChangeAspect="1"/>
          </p:cNvPicPr>
          <p:nvPr/>
        </p:nvPicPr>
        <p:blipFill>
          <a:blip r:embed="rId2"/>
          <a:stretch>
            <a:fillRect/>
          </a:stretch>
        </p:blipFill>
        <p:spPr>
          <a:xfrm>
            <a:off x="7840380" y="4068193"/>
            <a:ext cx="675755" cy="1205939"/>
          </a:xfrm>
          <a:prstGeom prst="rect">
            <a:avLst/>
          </a:prstGeom>
        </p:spPr>
      </p:pic>
      <p:pic>
        <p:nvPicPr>
          <p:cNvPr id="5" name="Picture 2" descr="gordon-larsen_penny_2011">
            <a:extLst>
              <a:ext uri="{FF2B5EF4-FFF2-40B4-BE49-F238E27FC236}">
                <a16:creationId xmlns:a16="http://schemas.microsoft.com/office/drawing/2014/main" id="{A5A84AA4-7F3E-407E-ACCC-2EEF013CFC81}"/>
              </a:ext>
            </a:extLst>
          </p:cNvPr>
          <p:cNvPicPr>
            <a:picLocks noChangeAspect="1" noChangeArrowheads="1"/>
          </p:cNvPicPr>
          <p:nvPr/>
        </p:nvPicPr>
        <p:blipFill>
          <a:blip r:embed="rId3" cstate="print"/>
          <a:srcRect/>
          <a:stretch>
            <a:fillRect/>
          </a:stretch>
        </p:blipFill>
        <p:spPr bwMode="auto">
          <a:xfrm>
            <a:off x="7878698" y="2150849"/>
            <a:ext cx="890355" cy="1077799"/>
          </a:xfrm>
          <a:prstGeom prst="rect">
            <a:avLst/>
          </a:prstGeom>
          <a:noFill/>
        </p:spPr>
      </p:pic>
      <p:sp>
        <p:nvSpPr>
          <p:cNvPr id="6" name="TextBox 5">
            <a:extLst>
              <a:ext uri="{FF2B5EF4-FFF2-40B4-BE49-F238E27FC236}">
                <a16:creationId xmlns:a16="http://schemas.microsoft.com/office/drawing/2014/main" id="{7CAAA7ED-D1C1-451B-8DA3-3666A96B975F}"/>
              </a:ext>
            </a:extLst>
          </p:cNvPr>
          <p:cNvSpPr txBox="1"/>
          <p:nvPr/>
        </p:nvSpPr>
        <p:spPr>
          <a:xfrm>
            <a:off x="7711606" y="3207713"/>
            <a:ext cx="1444626" cy="71558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Penny Gordon-</a:t>
            </a:r>
          </a:p>
          <a:p>
            <a:r>
              <a:rPr lang="en-US" sz="1350" dirty="0">
                <a:latin typeface="Arial" panose="020B0604020202020204" pitchFamily="34" charset="0"/>
                <a:cs typeface="Arial" panose="020B0604020202020204" pitchFamily="34" charset="0"/>
              </a:rPr>
              <a:t>Larsen</a:t>
            </a:r>
          </a:p>
          <a:p>
            <a:r>
              <a:rPr lang="en-US" sz="1350" dirty="0">
                <a:latin typeface="Arial" panose="020B0604020202020204" pitchFamily="34" charset="0"/>
                <a:cs typeface="Arial" panose="020B0604020202020204" pitchFamily="34" charset="0"/>
              </a:rPr>
              <a:t>UNC Chapel Hill</a:t>
            </a:r>
          </a:p>
        </p:txBody>
      </p:sp>
      <p:sp>
        <p:nvSpPr>
          <p:cNvPr id="8" name="TextBox 7">
            <a:extLst>
              <a:ext uri="{FF2B5EF4-FFF2-40B4-BE49-F238E27FC236}">
                <a16:creationId xmlns:a16="http://schemas.microsoft.com/office/drawing/2014/main" id="{79BB87F8-C8DA-481A-9B7D-D7E8D7B7045D}"/>
              </a:ext>
            </a:extLst>
          </p:cNvPr>
          <p:cNvSpPr txBox="1"/>
          <p:nvPr/>
        </p:nvSpPr>
        <p:spPr>
          <a:xfrm>
            <a:off x="1300349" y="1373829"/>
            <a:ext cx="4695516" cy="50783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2,164 subjects from the China Health and Nutrition Survey </a:t>
            </a:r>
          </a:p>
          <a:p>
            <a:r>
              <a:rPr lang="en-US" sz="1350" dirty="0">
                <a:latin typeface="Arial" panose="020B0604020202020204" pitchFamily="34" charset="0"/>
                <a:cs typeface="Arial" panose="020B0604020202020204" pitchFamily="34" charset="0"/>
              </a:rPr>
              <a:t>(</a:t>
            </a:r>
            <a:r>
              <a:rPr lang="en-US" sz="1350" u="sng" dirty="0">
                <a:hlinkClick r:id="rId4"/>
              </a:rPr>
              <a:t>http://www.cpc.unc.edu/projects/china</a:t>
            </a:r>
            <a:r>
              <a:rPr lang="en-US" sz="1350" u="sng" dirty="0"/>
              <a:t> )</a:t>
            </a:r>
            <a:endParaRPr lang="en-US" sz="1350" dirty="0">
              <a:latin typeface="Arial" panose="020B0604020202020204"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C364773D-415F-4639-90DB-6AFA2336A302}"/>
              </a:ext>
            </a:extLst>
          </p:cNvPr>
          <p:cNvCxnSpPr/>
          <p:nvPr/>
        </p:nvCxnSpPr>
        <p:spPr>
          <a:xfrm>
            <a:off x="3339935" y="1890403"/>
            <a:ext cx="0" cy="40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B31577D-7C4C-4894-B07B-F9BD0F951E5A}"/>
              </a:ext>
            </a:extLst>
          </p:cNvPr>
          <p:cNvSpPr txBox="1"/>
          <p:nvPr/>
        </p:nvSpPr>
        <p:spPr>
          <a:xfrm>
            <a:off x="1549730" y="2326822"/>
            <a:ext cx="3829959"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Fecal samples collected; 16S rRNA sequencing</a:t>
            </a:r>
          </a:p>
        </p:txBody>
      </p:sp>
      <p:cxnSp>
        <p:nvCxnSpPr>
          <p:cNvPr id="11" name="Straight Arrow Connector 10">
            <a:extLst>
              <a:ext uri="{FF2B5EF4-FFF2-40B4-BE49-F238E27FC236}">
                <a16:creationId xmlns:a16="http://schemas.microsoft.com/office/drawing/2014/main" id="{DFC98C20-14AA-439C-9F47-0D5C89C9E774}"/>
              </a:ext>
            </a:extLst>
          </p:cNvPr>
          <p:cNvCxnSpPr/>
          <p:nvPr/>
        </p:nvCxnSpPr>
        <p:spPr>
          <a:xfrm>
            <a:off x="3338451" y="2663786"/>
            <a:ext cx="0" cy="40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BF99EBC-8BD0-4AFA-BCF8-7C245010848B}"/>
              </a:ext>
            </a:extLst>
          </p:cNvPr>
          <p:cNvSpPr txBox="1"/>
          <p:nvPr/>
        </p:nvSpPr>
        <p:spPr>
          <a:xfrm>
            <a:off x="1637310" y="3118016"/>
            <a:ext cx="3493264"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Classification and generation of count table</a:t>
            </a:r>
          </a:p>
        </p:txBody>
      </p:sp>
      <p:sp>
        <p:nvSpPr>
          <p:cNvPr id="13" name="Rectangle 12">
            <a:extLst>
              <a:ext uri="{FF2B5EF4-FFF2-40B4-BE49-F238E27FC236}">
                <a16:creationId xmlns:a16="http://schemas.microsoft.com/office/drawing/2014/main" id="{2DA9EBCC-F6CE-4548-A300-C35783ABD5F1}"/>
              </a:ext>
            </a:extLst>
          </p:cNvPr>
          <p:cNvSpPr/>
          <p:nvPr/>
        </p:nvSpPr>
        <p:spPr>
          <a:xfrm>
            <a:off x="228600" y="6324600"/>
            <a:ext cx="7162800" cy="338554"/>
          </a:xfrm>
          <a:prstGeom prst="rect">
            <a:avLst/>
          </a:prstGeom>
        </p:spPr>
        <p:txBody>
          <a:bodyPr wrap="square">
            <a:spAutoFit/>
          </a:bodyPr>
          <a:lstStyle/>
          <a:p>
            <a:r>
              <a:rPr lang="en-US" sz="800" dirty="0">
                <a:solidFill>
                  <a:srgbClr val="222222"/>
                </a:solidFill>
                <a:latin typeface="Arial" panose="020B0604020202020204" pitchFamily="34" charset="0"/>
              </a:rPr>
              <a:t>In revision:  Does geographical variation confound the relationship between host factors and the human gut microbiota: a population-based study in China.   BMJ Open</a:t>
            </a:r>
            <a:endParaRPr lang="en-US" sz="800" dirty="0"/>
          </a:p>
        </p:txBody>
      </p:sp>
    </p:spTree>
    <p:extLst>
      <p:ext uri="{BB962C8B-B14F-4D97-AF65-F5344CB8AC3E}">
        <p14:creationId xmlns:p14="http://schemas.microsoft.com/office/powerpoint/2010/main" val="3055104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FAFD42-787D-458F-B104-69EA3C1EF989}"/>
              </a:ext>
            </a:extLst>
          </p:cNvPr>
          <p:cNvSpPr txBox="1"/>
          <p:nvPr/>
        </p:nvSpPr>
        <p:spPr>
          <a:xfrm>
            <a:off x="848197" y="875063"/>
            <a:ext cx="6282489"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The microbiome is an environmental variable that is sensitive to </a:t>
            </a:r>
            <a:r>
              <a:rPr lang="en-US" sz="1350" dirty="0">
                <a:solidFill>
                  <a:srgbClr val="FF0000"/>
                </a:solidFill>
                <a:latin typeface="Arial" panose="020B0604020202020204" pitchFamily="34" charset="0"/>
                <a:cs typeface="Arial" panose="020B0604020202020204" pitchFamily="34" charset="0"/>
              </a:rPr>
              <a:t>local conditions</a:t>
            </a:r>
          </a:p>
        </p:txBody>
      </p:sp>
      <p:sp>
        <p:nvSpPr>
          <p:cNvPr id="3" name="TextBox 2">
            <a:extLst>
              <a:ext uri="{FF2B5EF4-FFF2-40B4-BE49-F238E27FC236}">
                <a16:creationId xmlns:a16="http://schemas.microsoft.com/office/drawing/2014/main" id="{E8A011DB-2B5C-40C4-B9EE-B1B5B90B4810}"/>
              </a:ext>
            </a:extLst>
          </p:cNvPr>
          <p:cNvSpPr txBox="1"/>
          <p:nvPr/>
        </p:nvSpPr>
        <p:spPr>
          <a:xfrm>
            <a:off x="7628351" y="5315864"/>
            <a:ext cx="1196674" cy="507831"/>
          </a:xfrm>
          <a:prstGeom prst="rect">
            <a:avLst/>
          </a:prstGeom>
          <a:noFill/>
        </p:spPr>
        <p:txBody>
          <a:bodyPr wrap="none" rtlCol="0">
            <a:spAutoFit/>
          </a:bodyPr>
          <a:lstStyle/>
          <a:p>
            <a:r>
              <a:rPr lang="en-US" sz="1350" dirty="0"/>
              <a:t>Shan Sun</a:t>
            </a:r>
          </a:p>
          <a:p>
            <a:r>
              <a:rPr lang="en-US" sz="1350" dirty="0"/>
              <a:t>UNC Charlotte</a:t>
            </a:r>
          </a:p>
        </p:txBody>
      </p:sp>
      <p:pic>
        <p:nvPicPr>
          <p:cNvPr id="4" name="Picture 3">
            <a:extLst>
              <a:ext uri="{FF2B5EF4-FFF2-40B4-BE49-F238E27FC236}">
                <a16:creationId xmlns:a16="http://schemas.microsoft.com/office/drawing/2014/main" id="{8B10DC87-AE11-44FC-A147-EB0144D41A61}"/>
              </a:ext>
            </a:extLst>
          </p:cNvPr>
          <p:cNvPicPr>
            <a:picLocks noChangeAspect="1"/>
          </p:cNvPicPr>
          <p:nvPr/>
        </p:nvPicPr>
        <p:blipFill>
          <a:blip r:embed="rId2"/>
          <a:stretch>
            <a:fillRect/>
          </a:stretch>
        </p:blipFill>
        <p:spPr>
          <a:xfrm>
            <a:off x="7840380" y="4068193"/>
            <a:ext cx="675755" cy="1205939"/>
          </a:xfrm>
          <a:prstGeom prst="rect">
            <a:avLst/>
          </a:prstGeom>
        </p:spPr>
      </p:pic>
      <p:pic>
        <p:nvPicPr>
          <p:cNvPr id="5" name="Picture 2" descr="gordon-larsen_penny_2011">
            <a:extLst>
              <a:ext uri="{FF2B5EF4-FFF2-40B4-BE49-F238E27FC236}">
                <a16:creationId xmlns:a16="http://schemas.microsoft.com/office/drawing/2014/main" id="{F0AC439C-2BCE-43F0-99EE-6DAEFA859819}"/>
              </a:ext>
            </a:extLst>
          </p:cNvPr>
          <p:cNvPicPr>
            <a:picLocks noChangeAspect="1" noChangeArrowheads="1"/>
          </p:cNvPicPr>
          <p:nvPr/>
        </p:nvPicPr>
        <p:blipFill>
          <a:blip r:embed="rId3" cstate="print"/>
          <a:srcRect/>
          <a:stretch>
            <a:fillRect/>
          </a:stretch>
        </p:blipFill>
        <p:spPr bwMode="auto">
          <a:xfrm>
            <a:off x="7878698" y="2150849"/>
            <a:ext cx="890355" cy="1077799"/>
          </a:xfrm>
          <a:prstGeom prst="rect">
            <a:avLst/>
          </a:prstGeom>
          <a:noFill/>
        </p:spPr>
      </p:pic>
      <p:sp>
        <p:nvSpPr>
          <p:cNvPr id="6" name="TextBox 5">
            <a:extLst>
              <a:ext uri="{FF2B5EF4-FFF2-40B4-BE49-F238E27FC236}">
                <a16:creationId xmlns:a16="http://schemas.microsoft.com/office/drawing/2014/main" id="{D6E44732-FC08-4ED7-9B22-4D556F745762}"/>
              </a:ext>
            </a:extLst>
          </p:cNvPr>
          <p:cNvSpPr txBox="1"/>
          <p:nvPr/>
        </p:nvSpPr>
        <p:spPr>
          <a:xfrm>
            <a:off x="7711606" y="3207713"/>
            <a:ext cx="1444626" cy="71558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Penny Gordon-</a:t>
            </a:r>
          </a:p>
          <a:p>
            <a:r>
              <a:rPr lang="en-US" sz="1350" dirty="0">
                <a:latin typeface="Arial" panose="020B0604020202020204" pitchFamily="34" charset="0"/>
                <a:cs typeface="Arial" panose="020B0604020202020204" pitchFamily="34" charset="0"/>
              </a:rPr>
              <a:t>Larsen</a:t>
            </a:r>
          </a:p>
          <a:p>
            <a:r>
              <a:rPr lang="en-US" sz="1350" dirty="0">
                <a:latin typeface="Arial" panose="020B0604020202020204" pitchFamily="34" charset="0"/>
                <a:cs typeface="Arial" panose="020B0604020202020204" pitchFamily="34" charset="0"/>
              </a:rPr>
              <a:t>UNC Chapel Hill</a:t>
            </a:r>
          </a:p>
        </p:txBody>
      </p:sp>
      <p:sp>
        <p:nvSpPr>
          <p:cNvPr id="8" name="TextBox 7">
            <a:extLst>
              <a:ext uri="{FF2B5EF4-FFF2-40B4-BE49-F238E27FC236}">
                <a16:creationId xmlns:a16="http://schemas.microsoft.com/office/drawing/2014/main" id="{1E06E396-F086-4985-A2B5-DD37D79DA12D}"/>
              </a:ext>
            </a:extLst>
          </p:cNvPr>
          <p:cNvSpPr txBox="1"/>
          <p:nvPr/>
        </p:nvSpPr>
        <p:spPr>
          <a:xfrm>
            <a:off x="1300349" y="1373829"/>
            <a:ext cx="4695516" cy="50783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2,164 subjects from the China Health and Nutrition Survey </a:t>
            </a:r>
          </a:p>
          <a:p>
            <a:r>
              <a:rPr lang="en-US" sz="1350" dirty="0">
                <a:latin typeface="Arial" panose="020B0604020202020204" pitchFamily="34" charset="0"/>
                <a:cs typeface="Arial" panose="020B0604020202020204" pitchFamily="34" charset="0"/>
              </a:rPr>
              <a:t>(</a:t>
            </a:r>
            <a:r>
              <a:rPr lang="en-US" sz="1350" u="sng" dirty="0">
                <a:hlinkClick r:id="rId4"/>
              </a:rPr>
              <a:t>http://www.cpc.unc.edu/projects/china</a:t>
            </a:r>
            <a:r>
              <a:rPr lang="en-US" sz="1350" u="sng" dirty="0"/>
              <a:t> )</a:t>
            </a:r>
            <a:endParaRPr lang="en-US" sz="1350" dirty="0">
              <a:latin typeface="Arial" panose="020B0604020202020204"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C21D84DB-D635-40AA-BCCF-15BD9EF0120A}"/>
              </a:ext>
            </a:extLst>
          </p:cNvPr>
          <p:cNvCxnSpPr/>
          <p:nvPr/>
        </p:nvCxnSpPr>
        <p:spPr>
          <a:xfrm>
            <a:off x="3339935" y="1890403"/>
            <a:ext cx="0" cy="40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2284760-40D8-491F-9F31-A0E734CA0EE2}"/>
              </a:ext>
            </a:extLst>
          </p:cNvPr>
          <p:cNvSpPr txBox="1"/>
          <p:nvPr/>
        </p:nvSpPr>
        <p:spPr>
          <a:xfrm>
            <a:off x="1549730" y="2326822"/>
            <a:ext cx="3829959"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Fecal samples collected; 16S rRNA sequencing</a:t>
            </a:r>
          </a:p>
        </p:txBody>
      </p:sp>
      <p:cxnSp>
        <p:nvCxnSpPr>
          <p:cNvPr id="11" name="Straight Arrow Connector 10">
            <a:extLst>
              <a:ext uri="{FF2B5EF4-FFF2-40B4-BE49-F238E27FC236}">
                <a16:creationId xmlns:a16="http://schemas.microsoft.com/office/drawing/2014/main" id="{875E9886-8C17-4F01-B72D-D69474B053C7}"/>
              </a:ext>
            </a:extLst>
          </p:cNvPr>
          <p:cNvCxnSpPr/>
          <p:nvPr/>
        </p:nvCxnSpPr>
        <p:spPr>
          <a:xfrm>
            <a:off x="3338451" y="2663786"/>
            <a:ext cx="0" cy="40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5C8849-5D51-45E8-A478-748F740882AA}"/>
              </a:ext>
            </a:extLst>
          </p:cNvPr>
          <p:cNvSpPr txBox="1"/>
          <p:nvPr/>
        </p:nvSpPr>
        <p:spPr>
          <a:xfrm>
            <a:off x="1637310" y="3118016"/>
            <a:ext cx="3493264"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Classification and generation of count table</a:t>
            </a:r>
          </a:p>
        </p:txBody>
      </p:sp>
      <p:pic>
        <p:nvPicPr>
          <p:cNvPr id="13" name="Picture 12">
            <a:extLst>
              <a:ext uri="{FF2B5EF4-FFF2-40B4-BE49-F238E27FC236}">
                <a16:creationId xmlns:a16="http://schemas.microsoft.com/office/drawing/2014/main" id="{B7B07EE2-3027-44EA-A197-7B31AE197FE2}"/>
              </a:ext>
            </a:extLst>
          </p:cNvPr>
          <p:cNvPicPr>
            <a:picLocks noChangeAspect="1"/>
          </p:cNvPicPr>
          <p:nvPr/>
        </p:nvPicPr>
        <p:blipFill>
          <a:blip r:embed="rId5"/>
          <a:stretch>
            <a:fillRect/>
          </a:stretch>
        </p:blipFill>
        <p:spPr>
          <a:xfrm>
            <a:off x="985570" y="3900210"/>
            <a:ext cx="4724864" cy="1499236"/>
          </a:xfrm>
          <a:prstGeom prst="rect">
            <a:avLst/>
          </a:prstGeom>
        </p:spPr>
      </p:pic>
      <p:cxnSp>
        <p:nvCxnSpPr>
          <p:cNvPr id="14" name="Straight Arrow Connector 13">
            <a:extLst>
              <a:ext uri="{FF2B5EF4-FFF2-40B4-BE49-F238E27FC236}">
                <a16:creationId xmlns:a16="http://schemas.microsoft.com/office/drawing/2014/main" id="{4412AC85-BB24-4522-AFF1-C424B4BEB339}"/>
              </a:ext>
            </a:extLst>
          </p:cNvPr>
          <p:cNvCxnSpPr/>
          <p:nvPr/>
        </p:nvCxnSpPr>
        <p:spPr>
          <a:xfrm>
            <a:off x="3345875" y="3410447"/>
            <a:ext cx="0" cy="40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1A0A139-34EB-4C54-ACE1-92CD4BD5D8A2}"/>
              </a:ext>
            </a:extLst>
          </p:cNvPr>
          <p:cNvSpPr/>
          <p:nvPr/>
        </p:nvSpPr>
        <p:spPr>
          <a:xfrm>
            <a:off x="228600" y="6324600"/>
            <a:ext cx="7162800" cy="338554"/>
          </a:xfrm>
          <a:prstGeom prst="rect">
            <a:avLst/>
          </a:prstGeom>
        </p:spPr>
        <p:txBody>
          <a:bodyPr wrap="square">
            <a:spAutoFit/>
          </a:bodyPr>
          <a:lstStyle/>
          <a:p>
            <a:r>
              <a:rPr lang="en-US" sz="800" dirty="0">
                <a:solidFill>
                  <a:srgbClr val="222222"/>
                </a:solidFill>
                <a:latin typeface="Arial" panose="020B0604020202020204" pitchFamily="34" charset="0"/>
              </a:rPr>
              <a:t>In revision:  Does geographical variation confound the relationship between host factors and the human gut microbiota: a population-based study in China.   BMJ Open</a:t>
            </a:r>
            <a:endParaRPr lang="en-US" sz="800" dirty="0"/>
          </a:p>
        </p:txBody>
      </p:sp>
    </p:spTree>
    <p:extLst>
      <p:ext uri="{BB962C8B-B14F-4D97-AF65-F5344CB8AC3E}">
        <p14:creationId xmlns:p14="http://schemas.microsoft.com/office/powerpoint/2010/main" val="1886835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ED41CB-30B6-430E-B2CC-76475754921D}"/>
              </a:ext>
            </a:extLst>
          </p:cNvPr>
          <p:cNvPicPr>
            <a:picLocks noChangeAspect="1"/>
          </p:cNvPicPr>
          <p:nvPr/>
        </p:nvPicPr>
        <p:blipFill>
          <a:blip r:embed="rId2"/>
          <a:stretch>
            <a:fillRect/>
          </a:stretch>
        </p:blipFill>
        <p:spPr>
          <a:xfrm>
            <a:off x="1022440" y="1018466"/>
            <a:ext cx="6347087" cy="2662549"/>
          </a:xfrm>
          <a:prstGeom prst="rect">
            <a:avLst/>
          </a:prstGeom>
        </p:spPr>
      </p:pic>
      <p:sp>
        <p:nvSpPr>
          <p:cNvPr id="5" name="TextBox 4">
            <a:extLst>
              <a:ext uri="{FF2B5EF4-FFF2-40B4-BE49-F238E27FC236}">
                <a16:creationId xmlns:a16="http://schemas.microsoft.com/office/drawing/2014/main" id="{40BC88F6-5B95-49A8-87C6-1F272C89FE77}"/>
              </a:ext>
            </a:extLst>
          </p:cNvPr>
          <p:cNvSpPr txBox="1"/>
          <p:nvPr/>
        </p:nvSpPr>
        <p:spPr>
          <a:xfrm>
            <a:off x="848197" y="875063"/>
            <a:ext cx="6282489"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The microbiome is an environmental variable that is sensitive to </a:t>
            </a:r>
            <a:r>
              <a:rPr lang="en-US" sz="1350" dirty="0">
                <a:solidFill>
                  <a:srgbClr val="FF0000"/>
                </a:solidFill>
                <a:latin typeface="Arial" panose="020B0604020202020204" pitchFamily="34" charset="0"/>
                <a:cs typeface="Arial" panose="020B0604020202020204" pitchFamily="34" charset="0"/>
              </a:rPr>
              <a:t>local conditions</a:t>
            </a:r>
          </a:p>
        </p:txBody>
      </p:sp>
      <p:sp>
        <p:nvSpPr>
          <p:cNvPr id="6" name="TextBox 5">
            <a:extLst>
              <a:ext uri="{FF2B5EF4-FFF2-40B4-BE49-F238E27FC236}">
                <a16:creationId xmlns:a16="http://schemas.microsoft.com/office/drawing/2014/main" id="{3F31D4EB-5FA5-4BC5-867E-6DE1BAE0F3EB}"/>
              </a:ext>
            </a:extLst>
          </p:cNvPr>
          <p:cNvSpPr txBox="1"/>
          <p:nvPr/>
        </p:nvSpPr>
        <p:spPr>
          <a:xfrm>
            <a:off x="7628351" y="5315864"/>
            <a:ext cx="1196674" cy="507831"/>
          </a:xfrm>
          <a:prstGeom prst="rect">
            <a:avLst/>
          </a:prstGeom>
          <a:noFill/>
        </p:spPr>
        <p:txBody>
          <a:bodyPr wrap="none" rtlCol="0">
            <a:spAutoFit/>
          </a:bodyPr>
          <a:lstStyle/>
          <a:p>
            <a:r>
              <a:rPr lang="en-US" sz="1350" dirty="0"/>
              <a:t>Shan Sun</a:t>
            </a:r>
          </a:p>
          <a:p>
            <a:r>
              <a:rPr lang="en-US" sz="1350" dirty="0"/>
              <a:t>UNC Charlotte</a:t>
            </a:r>
          </a:p>
        </p:txBody>
      </p:sp>
      <p:pic>
        <p:nvPicPr>
          <p:cNvPr id="7" name="Picture 6">
            <a:extLst>
              <a:ext uri="{FF2B5EF4-FFF2-40B4-BE49-F238E27FC236}">
                <a16:creationId xmlns:a16="http://schemas.microsoft.com/office/drawing/2014/main" id="{2D1565E9-6EAA-4CCC-A317-F3CD05C74E0E}"/>
              </a:ext>
            </a:extLst>
          </p:cNvPr>
          <p:cNvPicPr>
            <a:picLocks noChangeAspect="1"/>
          </p:cNvPicPr>
          <p:nvPr/>
        </p:nvPicPr>
        <p:blipFill>
          <a:blip r:embed="rId3"/>
          <a:stretch>
            <a:fillRect/>
          </a:stretch>
        </p:blipFill>
        <p:spPr>
          <a:xfrm>
            <a:off x="7840380" y="4068193"/>
            <a:ext cx="675755" cy="1205939"/>
          </a:xfrm>
          <a:prstGeom prst="rect">
            <a:avLst/>
          </a:prstGeom>
        </p:spPr>
      </p:pic>
      <p:pic>
        <p:nvPicPr>
          <p:cNvPr id="8" name="Picture 2" descr="gordon-larsen_penny_2011">
            <a:extLst>
              <a:ext uri="{FF2B5EF4-FFF2-40B4-BE49-F238E27FC236}">
                <a16:creationId xmlns:a16="http://schemas.microsoft.com/office/drawing/2014/main" id="{1DEB5EA9-CE80-4BEE-B220-B8401E2C2A50}"/>
              </a:ext>
            </a:extLst>
          </p:cNvPr>
          <p:cNvPicPr>
            <a:picLocks noChangeAspect="1" noChangeArrowheads="1"/>
          </p:cNvPicPr>
          <p:nvPr/>
        </p:nvPicPr>
        <p:blipFill>
          <a:blip r:embed="rId4" cstate="print"/>
          <a:srcRect/>
          <a:stretch>
            <a:fillRect/>
          </a:stretch>
        </p:blipFill>
        <p:spPr bwMode="auto">
          <a:xfrm>
            <a:off x="7878698" y="2150849"/>
            <a:ext cx="890355" cy="1077799"/>
          </a:xfrm>
          <a:prstGeom prst="rect">
            <a:avLst/>
          </a:prstGeom>
          <a:noFill/>
        </p:spPr>
      </p:pic>
      <p:sp>
        <p:nvSpPr>
          <p:cNvPr id="9" name="TextBox 8">
            <a:extLst>
              <a:ext uri="{FF2B5EF4-FFF2-40B4-BE49-F238E27FC236}">
                <a16:creationId xmlns:a16="http://schemas.microsoft.com/office/drawing/2014/main" id="{6606028A-B0A2-41E8-B5F2-63933133FB93}"/>
              </a:ext>
            </a:extLst>
          </p:cNvPr>
          <p:cNvSpPr txBox="1"/>
          <p:nvPr/>
        </p:nvSpPr>
        <p:spPr>
          <a:xfrm>
            <a:off x="7711606" y="3207713"/>
            <a:ext cx="1444626" cy="71558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Penny Gordon-</a:t>
            </a:r>
          </a:p>
          <a:p>
            <a:r>
              <a:rPr lang="en-US" sz="1350" dirty="0">
                <a:latin typeface="Arial" panose="020B0604020202020204" pitchFamily="34" charset="0"/>
                <a:cs typeface="Arial" panose="020B0604020202020204" pitchFamily="34" charset="0"/>
              </a:rPr>
              <a:t>Larsen</a:t>
            </a:r>
          </a:p>
          <a:p>
            <a:r>
              <a:rPr lang="en-US" sz="1350" dirty="0">
                <a:latin typeface="Arial" panose="020B0604020202020204" pitchFamily="34" charset="0"/>
                <a:cs typeface="Arial" panose="020B0604020202020204" pitchFamily="34" charset="0"/>
              </a:rPr>
              <a:t>UNC Chapel Hill</a:t>
            </a:r>
          </a:p>
        </p:txBody>
      </p:sp>
      <p:sp>
        <p:nvSpPr>
          <p:cNvPr id="11" name="TextBox 10">
            <a:extLst>
              <a:ext uri="{FF2B5EF4-FFF2-40B4-BE49-F238E27FC236}">
                <a16:creationId xmlns:a16="http://schemas.microsoft.com/office/drawing/2014/main" id="{D1AD3BBC-1D95-4179-9C22-13B1FE7DDCE7}"/>
              </a:ext>
            </a:extLst>
          </p:cNvPr>
          <p:cNvSpPr txBox="1"/>
          <p:nvPr/>
        </p:nvSpPr>
        <p:spPr>
          <a:xfrm>
            <a:off x="74604" y="2086348"/>
            <a:ext cx="902811"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CHINA</a:t>
            </a:r>
          </a:p>
        </p:txBody>
      </p:sp>
      <p:sp>
        <p:nvSpPr>
          <p:cNvPr id="12" name="Rectangle 11">
            <a:extLst>
              <a:ext uri="{FF2B5EF4-FFF2-40B4-BE49-F238E27FC236}">
                <a16:creationId xmlns:a16="http://schemas.microsoft.com/office/drawing/2014/main" id="{5764A498-CA30-41EC-9B41-67E58CD64E9D}"/>
              </a:ext>
            </a:extLst>
          </p:cNvPr>
          <p:cNvSpPr/>
          <p:nvPr/>
        </p:nvSpPr>
        <p:spPr>
          <a:xfrm>
            <a:off x="228600" y="6324600"/>
            <a:ext cx="7162800" cy="338554"/>
          </a:xfrm>
          <a:prstGeom prst="rect">
            <a:avLst/>
          </a:prstGeom>
        </p:spPr>
        <p:txBody>
          <a:bodyPr wrap="square">
            <a:spAutoFit/>
          </a:bodyPr>
          <a:lstStyle/>
          <a:p>
            <a:r>
              <a:rPr lang="en-US" sz="800" dirty="0">
                <a:solidFill>
                  <a:srgbClr val="222222"/>
                </a:solidFill>
                <a:latin typeface="Arial" panose="020B0604020202020204" pitchFamily="34" charset="0"/>
              </a:rPr>
              <a:t>In revision:  Does geographical variation confound the relationship between host factors and the human gut microbiota: a population-based study in China.   BMJ Open</a:t>
            </a:r>
            <a:endParaRPr lang="en-US" sz="800" dirty="0"/>
          </a:p>
        </p:txBody>
      </p:sp>
    </p:spTree>
    <p:extLst>
      <p:ext uri="{BB962C8B-B14F-4D97-AF65-F5344CB8AC3E}">
        <p14:creationId xmlns:p14="http://schemas.microsoft.com/office/powerpoint/2010/main" val="1657343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1487FA-5BF9-4AB5-A00A-C209832C0C2C}"/>
              </a:ext>
            </a:extLst>
          </p:cNvPr>
          <p:cNvSpPr txBox="1"/>
          <p:nvPr/>
        </p:nvSpPr>
        <p:spPr>
          <a:xfrm>
            <a:off x="1295400" y="1752600"/>
            <a:ext cx="6613734" cy="1754326"/>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Assertion:</a:t>
            </a:r>
          </a:p>
          <a:p>
            <a:r>
              <a:rPr lang="en-US" dirty="0">
                <a:latin typeface="Arial" panose="020B0604020202020204" pitchFamily="34" charset="0"/>
                <a:cs typeface="Arial" panose="020B0604020202020204" pitchFamily="34" charset="0"/>
              </a:rPr>
              <a:t>	Human Metagenome Association Studies have</a:t>
            </a:r>
          </a:p>
          <a:p>
            <a:r>
              <a:rPr lang="en-US" dirty="0">
                <a:latin typeface="Arial" panose="020B0604020202020204" pitchFamily="34" charset="0"/>
                <a:cs typeface="Arial" panose="020B0604020202020204" pitchFamily="34" charset="0"/>
              </a:rPr>
              <a:t>	(sometime vanishingly small) effect sizes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Like GWAS studies, human metagenome association </a:t>
            </a:r>
          </a:p>
          <a:p>
            <a:r>
              <a:rPr lang="en-US" dirty="0">
                <a:latin typeface="Arial" panose="020B0604020202020204" pitchFamily="34" charset="0"/>
                <a:cs typeface="Arial" panose="020B0604020202020204" pitchFamily="34" charset="0"/>
              </a:rPr>
              <a:t>	studies can require large sample sizes</a:t>
            </a:r>
          </a:p>
        </p:txBody>
      </p:sp>
    </p:spTree>
    <p:extLst>
      <p:ext uri="{BB962C8B-B14F-4D97-AF65-F5344CB8AC3E}">
        <p14:creationId xmlns:p14="http://schemas.microsoft.com/office/powerpoint/2010/main" val="946930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385515D-E2B9-4CFF-A5C5-01D62B7297F8}"/>
              </a:ext>
            </a:extLst>
          </p:cNvPr>
          <p:cNvPicPr>
            <a:picLocks noChangeAspect="1"/>
          </p:cNvPicPr>
          <p:nvPr/>
        </p:nvPicPr>
        <p:blipFill>
          <a:blip r:embed="rId2"/>
          <a:stretch>
            <a:fillRect/>
          </a:stretch>
        </p:blipFill>
        <p:spPr>
          <a:xfrm>
            <a:off x="1022440" y="1018466"/>
            <a:ext cx="6347087" cy="2662549"/>
          </a:xfrm>
          <a:prstGeom prst="rect">
            <a:avLst/>
          </a:prstGeom>
        </p:spPr>
      </p:pic>
      <p:sp>
        <p:nvSpPr>
          <p:cNvPr id="23" name="TextBox 22">
            <a:extLst>
              <a:ext uri="{FF2B5EF4-FFF2-40B4-BE49-F238E27FC236}">
                <a16:creationId xmlns:a16="http://schemas.microsoft.com/office/drawing/2014/main" id="{02481490-75D3-4229-B11B-9A6C32755D56}"/>
              </a:ext>
            </a:extLst>
          </p:cNvPr>
          <p:cNvSpPr txBox="1"/>
          <p:nvPr/>
        </p:nvSpPr>
        <p:spPr>
          <a:xfrm>
            <a:off x="848197" y="875063"/>
            <a:ext cx="6282489"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The microbiome is an environmental variable that is sensitive to local conditions</a:t>
            </a:r>
          </a:p>
        </p:txBody>
      </p:sp>
      <p:sp>
        <p:nvSpPr>
          <p:cNvPr id="24" name="TextBox 23">
            <a:extLst>
              <a:ext uri="{FF2B5EF4-FFF2-40B4-BE49-F238E27FC236}">
                <a16:creationId xmlns:a16="http://schemas.microsoft.com/office/drawing/2014/main" id="{F4EF4609-53EC-438A-9051-655B43242727}"/>
              </a:ext>
            </a:extLst>
          </p:cNvPr>
          <p:cNvSpPr txBox="1"/>
          <p:nvPr/>
        </p:nvSpPr>
        <p:spPr>
          <a:xfrm>
            <a:off x="7628351" y="5315864"/>
            <a:ext cx="1196674" cy="507831"/>
          </a:xfrm>
          <a:prstGeom prst="rect">
            <a:avLst/>
          </a:prstGeom>
          <a:noFill/>
        </p:spPr>
        <p:txBody>
          <a:bodyPr wrap="none" rtlCol="0">
            <a:spAutoFit/>
          </a:bodyPr>
          <a:lstStyle/>
          <a:p>
            <a:r>
              <a:rPr lang="en-US" sz="1350" dirty="0"/>
              <a:t>Shan Sun</a:t>
            </a:r>
          </a:p>
          <a:p>
            <a:r>
              <a:rPr lang="en-US" sz="1350" dirty="0"/>
              <a:t>UNC Charlotte</a:t>
            </a:r>
          </a:p>
        </p:txBody>
      </p:sp>
      <p:pic>
        <p:nvPicPr>
          <p:cNvPr id="25" name="Picture 24">
            <a:extLst>
              <a:ext uri="{FF2B5EF4-FFF2-40B4-BE49-F238E27FC236}">
                <a16:creationId xmlns:a16="http://schemas.microsoft.com/office/drawing/2014/main" id="{B61CA577-8C80-4370-AE19-FF2492D92525}"/>
              </a:ext>
            </a:extLst>
          </p:cNvPr>
          <p:cNvPicPr>
            <a:picLocks noChangeAspect="1"/>
          </p:cNvPicPr>
          <p:nvPr/>
        </p:nvPicPr>
        <p:blipFill>
          <a:blip r:embed="rId3"/>
          <a:stretch>
            <a:fillRect/>
          </a:stretch>
        </p:blipFill>
        <p:spPr>
          <a:xfrm>
            <a:off x="7840380" y="4068193"/>
            <a:ext cx="675755" cy="1205939"/>
          </a:xfrm>
          <a:prstGeom prst="rect">
            <a:avLst/>
          </a:prstGeom>
        </p:spPr>
      </p:pic>
      <p:pic>
        <p:nvPicPr>
          <p:cNvPr id="26" name="Picture 2" descr="gordon-larsen_penny_2011">
            <a:extLst>
              <a:ext uri="{FF2B5EF4-FFF2-40B4-BE49-F238E27FC236}">
                <a16:creationId xmlns:a16="http://schemas.microsoft.com/office/drawing/2014/main" id="{B3F26CC7-D140-410A-8A9D-76861883DB63}"/>
              </a:ext>
            </a:extLst>
          </p:cNvPr>
          <p:cNvPicPr>
            <a:picLocks noChangeAspect="1" noChangeArrowheads="1"/>
          </p:cNvPicPr>
          <p:nvPr/>
        </p:nvPicPr>
        <p:blipFill>
          <a:blip r:embed="rId4" cstate="print"/>
          <a:srcRect/>
          <a:stretch>
            <a:fillRect/>
          </a:stretch>
        </p:blipFill>
        <p:spPr bwMode="auto">
          <a:xfrm>
            <a:off x="7878698" y="2150849"/>
            <a:ext cx="890355" cy="1077799"/>
          </a:xfrm>
          <a:prstGeom prst="rect">
            <a:avLst/>
          </a:prstGeom>
          <a:noFill/>
        </p:spPr>
      </p:pic>
      <p:sp>
        <p:nvSpPr>
          <p:cNvPr id="27" name="TextBox 26">
            <a:extLst>
              <a:ext uri="{FF2B5EF4-FFF2-40B4-BE49-F238E27FC236}">
                <a16:creationId xmlns:a16="http://schemas.microsoft.com/office/drawing/2014/main" id="{CEEFEF30-5E6A-4A95-95CE-FF3D1ECAD6C1}"/>
              </a:ext>
            </a:extLst>
          </p:cNvPr>
          <p:cNvSpPr txBox="1"/>
          <p:nvPr/>
        </p:nvSpPr>
        <p:spPr>
          <a:xfrm>
            <a:off x="7711606" y="3207713"/>
            <a:ext cx="1444626" cy="71558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Penny Gordon-</a:t>
            </a:r>
          </a:p>
          <a:p>
            <a:r>
              <a:rPr lang="en-US" sz="1350" dirty="0">
                <a:latin typeface="Arial" panose="020B0604020202020204" pitchFamily="34" charset="0"/>
                <a:cs typeface="Arial" panose="020B0604020202020204" pitchFamily="34" charset="0"/>
              </a:rPr>
              <a:t>Larsen</a:t>
            </a:r>
          </a:p>
          <a:p>
            <a:r>
              <a:rPr lang="en-US" sz="1350" dirty="0">
                <a:latin typeface="Arial" panose="020B0604020202020204" pitchFamily="34" charset="0"/>
                <a:cs typeface="Arial" panose="020B0604020202020204" pitchFamily="34" charset="0"/>
              </a:rPr>
              <a:t>UNC Chapel Hill</a:t>
            </a:r>
          </a:p>
        </p:txBody>
      </p:sp>
      <p:sp>
        <p:nvSpPr>
          <p:cNvPr id="28" name="TextBox 27">
            <a:extLst>
              <a:ext uri="{FF2B5EF4-FFF2-40B4-BE49-F238E27FC236}">
                <a16:creationId xmlns:a16="http://schemas.microsoft.com/office/drawing/2014/main" id="{7D4FB2B6-4227-4A9D-A97B-237C56ED0558}"/>
              </a:ext>
            </a:extLst>
          </p:cNvPr>
          <p:cNvSpPr txBox="1"/>
          <p:nvPr/>
        </p:nvSpPr>
        <p:spPr>
          <a:xfrm>
            <a:off x="276101" y="5764987"/>
            <a:ext cx="1358064"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(in preparation)</a:t>
            </a:r>
          </a:p>
        </p:txBody>
      </p:sp>
      <p:sp>
        <p:nvSpPr>
          <p:cNvPr id="29" name="TextBox 28">
            <a:extLst>
              <a:ext uri="{FF2B5EF4-FFF2-40B4-BE49-F238E27FC236}">
                <a16:creationId xmlns:a16="http://schemas.microsoft.com/office/drawing/2014/main" id="{C31F6C76-F1FD-4270-B4D5-7012ACB9C9F3}"/>
              </a:ext>
            </a:extLst>
          </p:cNvPr>
          <p:cNvSpPr txBox="1"/>
          <p:nvPr/>
        </p:nvSpPr>
        <p:spPr>
          <a:xfrm>
            <a:off x="74604" y="2086348"/>
            <a:ext cx="902811"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CHINA</a:t>
            </a:r>
          </a:p>
        </p:txBody>
      </p:sp>
      <p:pic>
        <p:nvPicPr>
          <p:cNvPr id="30" name="Picture 29">
            <a:extLst>
              <a:ext uri="{FF2B5EF4-FFF2-40B4-BE49-F238E27FC236}">
                <a16:creationId xmlns:a16="http://schemas.microsoft.com/office/drawing/2014/main" id="{E48C4767-690A-4CBA-8973-859FBFC13E8F}"/>
              </a:ext>
            </a:extLst>
          </p:cNvPr>
          <p:cNvPicPr>
            <a:picLocks noChangeAspect="1"/>
          </p:cNvPicPr>
          <p:nvPr/>
        </p:nvPicPr>
        <p:blipFill>
          <a:blip r:embed="rId5"/>
          <a:stretch>
            <a:fillRect/>
          </a:stretch>
        </p:blipFill>
        <p:spPr>
          <a:xfrm>
            <a:off x="1588000" y="3681015"/>
            <a:ext cx="5285714" cy="2295238"/>
          </a:xfrm>
          <a:prstGeom prst="rect">
            <a:avLst/>
          </a:prstGeom>
        </p:spPr>
      </p:pic>
      <p:sp>
        <p:nvSpPr>
          <p:cNvPr id="32" name="TextBox 31">
            <a:extLst>
              <a:ext uri="{FF2B5EF4-FFF2-40B4-BE49-F238E27FC236}">
                <a16:creationId xmlns:a16="http://schemas.microsoft.com/office/drawing/2014/main" id="{3E6D04CF-04CE-4F9E-A2D4-0AA3A8FBC72F}"/>
              </a:ext>
            </a:extLst>
          </p:cNvPr>
          <p:cNvSpPr txBox="1"/>
          <p:nvPr/>
        </p:nvSpPr>
        <p:spPr>
          <a:xfrm>
            <a:off x="76684" y="4343445"/>
            <a:ext cx="1749197" cy="646331"/>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US</a:t>
            </a:r>
          </a:p>
          <a:p>
            <a:r>
              <a:rPr lang="en-US" dirty="0">
                <a:solidFill>
                  <a:srgbClr val="FF0000"/>
                </a:solidFill>
                <a:latin typeface="Arial" panose="020B0604020202020204" pitchFamily="34" charset="0"/>
                <a:cs typeface="Arial" panose="020B0604020202020204" pitchFamily="34" charset="0"/>
              </a:rPr>
              <a:t>(American Gut)</a:t>
            </a:r>
          </a:p>
        </p:txBody>
      </p:sp>
      <p:sp>
        <p:nvSpPr>
          <p:cNvPr id="12" name="Rectangle 11">
            <a:extLst>
              <a:ext uri="{FF2B5EF4-FFF2-40B4-BE49-F238E27FC236}">
                <a16:creationId xmlns:a16="http://schemas.microsoft.com/office/drawing/2014/main" id="{99260218-C88A-43B9-8A09-7F6E6905CEB7}"/>
              </a:ext>
            </a:extLst>
          </p:cNvPr>
          <p:cNvSpPr/>
          <p:nvPr/>
        </p:nvSpPr>
        <p:spPr>
          <a:xfrm>
            <a:off x="228600" y="6324600"/>
            <a:ext cx="7162800" cy="338554"/>
          </a:xfrm>
          <a:prstGeom prst="rect">
            <a:avLst/>
          </a:prstGeom>
        </p:spPr>
        <p:txBody>
          <a:bodyPr wrap="square">
            <a:spAutoFit/>
          </a:bodyPr>
          <a:lstStyle/>
          <a:p>
            <a:r>
              <a:rPr lang="en-US" sz="800" dirty="0">
                <a:solidFill>
                  <a:srgbClr val="222222"/>
                </a:solidFill>
                <a:latin typeface="Arial" panose="020B0604020202020204" pitchFamily="34" charset="0"/>
              </a:rPr>
              <a:t>In revision:  Does geographical variation confound the relationship between host factors and the human gut microbiota: a population-based study in China.   BMJ Open</a:t>
            </a:r>
            <a:endParaRPr lang="en-US" sz="800" dirty="0"/>
          </a:p>
        </p:txBody>
      </p:sp>
    </p:spTree>
    <p:extLst>
      <p:ext uri="{BB962C8B-B14F-4D97-AF65-F5344CB8AC3E}">
        <p14:creationId xmlns:p14="http://schemas.microsoft.com/office/powerpoint/2010/main" val="2318456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FAFD42-787D-458F-B104-69EA3C1EF989}"/>
              </a:ext>
            </a:extLst>
          </p:cNvPr>
          <p:cNvSpPr txBox="1"/>
          <p:nvPr/>
        </p:nvSpPr>
        <p:spPr>
          <a:xfrm>
            <a:off x="848197" y="875063"/>
            <a:ext cx="6282489"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The microbiome is an environmental variable that is sensitive to </a:t>
            </a:r>
            <a:r>
              <a:rPr lang="en-US" sz="1350" dirty="0">
                <a:solidFill>
                  <a:srgbClr val="FF0000"/>
                </a:solidFill>
                <a:latin typeface="Arial" panose="020B0604020202020204" pitchFamily="34" charset="0"/>
                <a:cs typeface="Arial" panose="020B0604020202020204" pitchFamily="34" charset="0"/>
              </a:rPr>
              <a:t>local conditions</a:t>
            </a:r>
          </a:p>
        </p:txBody>
      </p:sp>
      <p:sp>
        <p:nvSpPr>
          <p:cNvPr id="3" name="TextBox 2">
            <a:extLst>
              <a:ext uri="{FF2B5EF4-FFF2-40B4-BE49-F238E27FC236}">
                <a16:creationId xmlns:a16="http://schemas.microsoft.com/office/drawing/2014/main" id="{E8A011DB-2B5C-40C4-B9EE-B1B5B90B4810}"/>
              </a:ext>
            </a:extLst>
          </p:cNvPr>
          <p:cNvSpPr txBox="1"/>
          <p:nvPr/>
        </p:nvSpPr>
        <p:spPr>
          <a:xfrm>
            <a:off x="7628351" y="5315864"/>
            <a:ext cx="1196674" cy="507831"/>
          </a:xfrm>
          <a:prstGeom prst="rect">
            <a:avLst/>
          </a:prstGeom>
          <a:noFill/>
        </p:spPr>
        <p:txBody>
          <a:bodyPr wrap="none" rtlCol="0">
            <a:spAutoFit/>
          </a:bodyPr>
          <a:lstStyle/>
          <a:p>
            <a:r>
              <a:rPr lang="en-US" sz="1350" dirty="0"/>
              <a:t>Shan Sun</a:t>
            </a:r>
          </a:p>
          <a:p>
            <a:r>
              <a:rPr lang="en-US" sz="1350" dirty="0"/>
              <a:t>UNC Charlotte</a:t>
            </a:r>
          </a:p>
        </p:txBody>
      </p:sp>
      <p:pic>
        <p:nvPicPr>
          <p:cNvPr id="4" name="Picture 3">
            <a:extLst>
              <a:ext uri="{FF2B5EF4-FFF2-40B4-BE49-F238E27FC236}">
                <a16:creationId xmlns:a16="http://schemas.microsoft.com/office/drawing/2014/main" id="{8B10DC87-AE11-44FC-A147-EB0144D41A61}"/>
              </a:ext>
            </a:extLst>
          </p:cNvPr>
          <p:cNvPicPr>
            <a:picLocks noChangeAspect="1"/>
          </p:cNvPicPr>
          <p:nvPr/>
        </p:nvPicPr>
        <p:blipFill>
          <a:blip r:embed="rId2"/>
          <a:stretch>
            <a:fillRect/>
          </a:stretch>
        </p:blipFill>
        <p:spPr>
          <a:xfrm>
            <a:off x="7840380" y="4068193"/>
            <a:ext cx="675755" cy="1205939"/>
          </a:xfrm>
          <a:prstGeom prst="rect">
            <a:avLst/>
          </a:prstGeom>
        </p:spPr>
      </p:pic>
      <p:pic>
        <p:nvPicPr>
          <p:cNvPr id="5" name="Picture 2" descr="gordon-larsen_penny_2011">
            <a:extLst>
              <a:ext uri="{FF2B5EF4-FFF2-40B4-BE49-F238E27FC236}">
                <a16:creationId xmlns:a16="http://schemas.microsoft.com/office/drawing/2014/main" id="{F0AC439C-2BCE-43F0-99EE-6DAEFA859819}"/>
              </a:ext>
            </a:extLst>
          </p:cNvPr>
          <p:cNvPicPr>
            <a:picLocks noChangeAspect="1" noChangeArrowheads="1"/>
          </p:cNvPicPr>
          <p:nvPr/>
        </p:nvPicPr>
        <p:blipFill>
          <a:blip r:embed="rId3" cstate="print"/>
          <a:srcRect/>
          <a:stretch>
            <a:fillRect/>
          </a:stretch>
        </p:blipFill>
        <p:spPr bwMode="auto">
          <a:xfrm>
            <a:off x="7878698" y="2150849"/>
            <a:ext cx="890355" cy="1077799"/>
          </a:xfrm>
          <a:prstGeom prst="rect">
            <a:avLst/>
          </a:prstGeom>
          <a:noFill/>
        </p:spPr>
      </p:pic>
      <p:sp>
        <p:nvSpPr>
          <p:cNvPr id="6" name="TextBox 5">
            <a:extLst>
              <a:ext uri="{FF2B5EF4-FFF2-40B4-BE49-F238E27FC236}">
                <a16:creationId xmlns:a16="http://schemas.microsoft.com/office/drawing/2014/main" id="{D6E44732-FC08-4ED7-9B22-4D556F745762}"/>
              </a:ext>
            </a:extLst>
          </p:cNvPr>
          <p:cNvSpPr txBox="1"/>
          <p:nvPr/>
        </p:nvSpPr>
        <p:spPr>
          <a:xfrm>
            <a:off x="7711606" y="3207713"/>
            <a:ext cx="1444626" cy="71558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Penny Gordon-</a:t>
            </a:r>
          </a:p>
          <a:p>
            <a:r>
              <a:rPr lang="en-US" sz="1350" dirty="0">
                <a:latin typeface="Arial" panose="020B0604020202020204" pitchFamily="34" charset="0"/>
                <a:cs typeface="Arial" panose="020B0604020202020204" pitchFamily="34" charset="0"/>
              </a:rPr>
              <a:t>Larsen</a:t>
            </a:r>
          </a:p>
          <a:p>
            <a:r>
              <a:rPr lang="en-US" sz="1350" dirty="0">
                <a:latin typeface="Arial" panose="020B0604020202020204" pitchFamily="34" charset="0"/>
                <a:cs typeface="Arial" panose="020B0604020202020204" pitchFamily="34" charset="0"/>
              </a:rPr>
              <a:t>UNC Chapel Hill</a:t>
            </a:r>
          </a:p>
        </p:txBody>
      </p:sp>
      <p:sp>
        <p:nvSpPr>
          <p:cNvPr id="8" name="TextBox 7">
            <a:extLst>
              <a:ext uri="{FF2B5EF4-FFF2-40B4-BE49-F238E27FC236}">
                <a16:creationId xmlns:a16="http://schemas.microsoft.com/office/drawing/2014/main" id="{1E06E396-F086-4985-A2B5-DD37D79DA12D}"/>
              </a:ext>
            </a:extLst>
          </p:cNvPr>
          <p:cNvSpPr txBox="1"/>
          <p:nvPr/>
        </p:nvSpPr>
        <p:spPr>
          <a:xfrm>
            <a:off x="1300349" y="1373829"/>
            <a:ext cx="4695516" cy="50783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2,164 subjects from the China Health and Nutrition Survey </a:t>
            </a:r>
          </a:p>
          <a:p>
            <a:r>
              <a:rPr lang="en-US" sz="1350" dirty="0">
                <a:latin typeface="Arial" panose="020B0604020202020204" pitchFamily="34" charset="0"/>
                <a:cs typeface="Arial" panose="020B0604020202020204" pitchFamily="34" charset="0"/>
              </a:rPr>
              <a:t>(</a:t>
            </a:r>
            <a:r>
              <a:rPr lang="en-US" sz="1350" u="sng" dirty="0">
                <a:hlinkClick r:id="rId4"/>
              </a:rPr>
              <a:t>http://www.cpc.unc.edu/projects/china</a:t>
            </a:r>
            <a:r>
              <a:rPr lang="en-US" sz="1350" u="sng" dirty="0"/>
              <a:t> )</a:t>
            </a:r>
            <a:endParaRPr lang="en-US" sz="1350" dirty="0">
              <a:latin typeface="Arial" panose="020B0604020202020204"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C21D84DB-D635-40AA-BCCF-15BD9EF0120A}"/>
              </a:ext>
            </a:extLst>
          </p:cNvPr>
          <p:cNvCxnSpPr/>
          <p:nvPr/>
        </p:nvCxnSpPr>
        <p:spPr>
          <a:xfrm>
            <a:off x="3339935" y="1890403"/>
            <a:ext cx="0" cy="40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2284760-40D8-491F-9F31-A0E734CA0EE2}"/>
              </a:ext>
            </a:extLst>
          </p:cNvPr>
          <p:cNvSpPr txBox="1"/>
          <p:nvPr/>
        </p:nvSpPr>
        <p:spPr>
          <a:xfrm>
            <a:off x="1549730" y="2326822"/>
            <a:ext cx="3829959"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Fecal samples collected; 16S rRNA sequencing</a:t>
            </a:r>
          </a:p>
        </p:txBody>
      </p:sp>
      <p:cxnSp>
        <p:nvCxnSpPr>
          <p:cNvPr id="11" name="Straight Arrow Connector 10">
            <a:extLst>
              <a:ext uri="{FF2B5EF4-FFF2-40B4-BE49-F238E27FC236}">
                <a16:creationId xmlns:a16="http://schemas.microsoft.com/office/drawing/2014/main" id="{875E9886-8C17-4F01-B72D-D69474B053C7}"/>
              </a:ext>
            </a:extLst>
          </p:cNvPr>
          <p:cNvCxnSpPr/>
          <p:nvPr/>
        </p:nvCxnSpPr>
        <p:spPr>
          <a:xfrm>
            <a:off x="3338451" y="2663786"/>
            <a:ext cx="0" cy="40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5C8849-5D51-45E8-A478-748F740882AA}"/>
              </a:ext>
            </a:extLst>
          </p:cNvPr>
          <p:cNvSpPr txBox="1"/>
          <p:nvPr/>
        </p:nvSpPr>
        <p:spPr>
          <a:xfrm>
            <a:off x="1637310" y="3118016"/>
            <a:ext cx="3493264"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Classification and generation of count table</a:t>
            </a:r>
          </a:p>
        </p:txBody>
      </p:sp>
      <p:cxnSp>
        <p:nvCxnSpPr>
          <p:cNvPr id="14" name="Straight Arrow Connector 13">
            <a:extLst>
              <a:ext uri="{FF2B5EF4-FFF2-40B4-BE49-F238E27FC236}">
                <a16:creationId xmlns:a16="http://schemas.microsoft.com/office/drawing/2014/main" id="{4412AC85-BB24-4522-AFF1-C424B4BEB339}"/>
              </a:ext>
            </a:extLst>
          </p:cNvPr>
          <p:cNvCxnSpPr/>
          <p:nvPr/>
        </p:nvCxnSpPr>
        <p:spPr>
          <a:xfrm>
            <a:off x="3345875" y="3410447"/>
            <a:ext cx="0" cy="40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0ED8441-0089-498C-8E91-449F86CB31D7}"/>
              </a:ext>
            </a:extLst>
          </p:cNvPr>
          <p:cNvSpPr txBox="1"/>
          <p:nvPr/>
        </p:nvSpPr>
        <p:spPr>
          <a:xfrm>
            <a:off x="1707078" y="3900304"/>
            <a:ext cx="3935693"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Use the microbiome to </a:t>
            </a:r>
            <a:r>
              <a:rPr lang="en-US" sz="1350" dirty="0">
                <a:solidFill>
                  <a:srgbClr val="FF0000"/>
                </a:solidFill>
                <a:latin typeface="Arial" panose="020B0604020202020204" pitchFamily="34" charset="0"/>
                <a:cs typeface="Arial" panose="020B0604020202020204" pitchFamily="34" charset="0"/>
              </a:rPr>
              <a:t>predict</a:t>
            </a:r>
            <a:r>
              <a:rPr lang="en-US" sz="1350" dirty="0">
                <a:latin typeface="Arial" panose="020B0604020202020204" pitchFamily="34" charset="0"/>
                <a:cs typeface="Arial" panose="020B0604020202020204" pitchFamily="34" charset="0"/>
              </a:rPr>
              <a:t> subject phenotype</a:t>
            </a:r>
            <a:endParaRPr lang="en-US" sz="1350" dirty="0">
              <a:solidFill>
                <a:srgbClr val="FF000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635DFFCE-CDC7-4D88-B2CF-4EB2BEB32273}"/>
              </a:ext>
            </a:extLst>
          </p:cNvPr>
          <p:cNvSpPr/>
          <p:nvPr/>
        </p:nvSpPr>
        <p:spPr>
          <a:xfrm>
            <a:off x="228600" y="6324600"/>
            <a:ext cx="7162800" cy="338554"/>
          </a:xfrm>
          <a:prstGeom prst="rect">
            <a:avLst/>
          </a:prstGeom>
        </p:spPr>
        <p:txBody>
          <a:bodyPr wrap="square">
            <a:spAutoFit/>
          </a:bodyPr>
          <a:lstStyle/>
          <a:p>
            <a:r>
              <a:rPr lang="en-US" sz="800" dirty="0">
                <a:solidFill>
                  <a:srgbClr val="222222"/>
                </a:solidFill>
                <a:latin typeface="Arial" panose="020B0604020202020204" pitchFamily="34" charset="0"/>
              </a:rPr>
              <a:t>In revision:  Does geographical variation confound the relationship between host factors and the human gut microbiota: a population-based study in China.   BMJ Open</a:t>
            </a:r>
            <a:endParaRPr lang="en-US" sz="800" dirty="0"/>
          </a:p>
        </p:txBody>
      </p:sp>
    </p:spTree>
    <p:extLst>
      <p:ext uri="{BB962C8B-B14F-4D97-AF65-F5344CB8AC3E}">
        <p14:creationId xmlns:p14="http://schemas.microsoft.com/office/powerpoint/2010/main" val="2179201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D6762A-9D91-4E8D-A3FF-A76543DBC398}"/>
              </a:ext>
            </a:extLst>
          </p:cNvPr>
          <p:cNvSpPr txBox="1"/>
          <p:nvPr/>
        </p:nvSpPr>
        <p:spPr>
          <a:xfrm>
            <a:off x="1995055" y="5190258"/>
            <a:ext cx="2146742"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Urban/Rural classification</a:t>
            </a:r>
          </a:p>
        </p:txBody>
      </p:sp>
      <p:pic>
        <p:nvPicPr>
          <p:cNvPr id="6" name="Picture 5">
            <a:extLst>
              <a:ext uri="{FF2B5EF4-FFF2-40B4-BE49-F238E27FC236}">
                <a16:creationId xmlns:a16="http://schemas.microsoft.com/office/drawing/2014/main" id="{553DFF1E-6453-44ED-A7B5-8A7EA72ED700}"/>
              </a:ext>
            </a:extLst>
          </p:cNvPr>
          <p:cNvPicPr>
            <a:picLocks noChangeAspect="1"/>
          </p:cNvPicPr>
          <p:nvPr/>
        </p:nvPicPr>
        <p:blipFill>
          <a:blip r:embed="rId2"/>
          <a:stretch>
            <a:fillRect/>
          </a:stretch>
        </p:blipFill>
        <p:spPr>
          <a:xfrm>
            <a:off x="807264" y="2058821"/>
            <a:ext cx="4465381" cy="3193782"/>
          </a:xfrm>
          <a:prstGeom prst="rect">
            <a:avLst/>
          </a:prstGeom>
        </p:spPr>
      </p:pic>
      <p:sp>
        <p:nvSpPr>
          <p:cNvPr id="7" name="TextBox 6">
            <a:extLst>
              <a:ext uri="{FF2B5EF4-FFF2-40B4-BE49-F238E27FC236}">
                <a16:creationId xmlns:a16="http://schemas.microsoft.com/office/drawing/2014/main" id="{15F43F65-91A1-49BE-97FB-393E8FEB1D6C}"/>
              </a:ext>
            </a:extLst>
          </p:cNvPr>
          <p:cNvSpPr txBox="1"/>
          <p:nvPr/>
        </p:nvSpPr>
        <p:spPr>
          <a:xfrm>
            <a:off x="418608" y="2706508"/>
            <a:ext cx="392415" cy="1509388"/>
          </a:xfrm>
          <a:prstGeom prst="rect">
            <a:avLst/>
          </a:prstGeom>
          <a:noFill/>
        </p:spPr>
        <p:txBody>
          <a:bodyPr vert="vert270" wrap="none" rtlCol="0">
            <a:spAutoFit/>
          </a:bodyPr>
          <a:lstStyle/>
          <a:p>
            <a:r>
              <a:rPr lang="en-US" sz="1350" dirty="0">
                <a:latin typeface="Arial" panose="020B0604020202020204" pitchFamily="34" charset="0"/>
                <a:cs typeface="Arial" panose="020B0604020202020204" pitchFamily="34" charset="0"/>
              </a:rPr>
              <a:t>True Positive Rate</a:t>
            </a:r>
          </a:p>
        </p:txBody>
      </p:sp>
      <p:sp>
        <p:nvSpPr>
          <p:cNvPr id="8" name="TextBox 7">
            <a:extLst>
              <a:ext uri="{FF2B5EF4-FFF2-40B4-BE49-F238E27FC236}">
                <a16:creationId xmlns:a16="http://schemas.microsoft.com/office/drawing/2014/main" id="{418A0846-FFB7-4751-B6D7-DFDC522EA8DB}"/>
              </a:ext>
            </a:extLst>
          </p:cNvPr>
          <p:cNvSpPr txBox="1"/>
          <p:nvPr/>
        </p:nvSpPr>
        <p:spPr>
          <a:xfrm>
            <a:off x="302822" y="1086871"/>
            <a:ext cx="8698215"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Machine learning models can be trained </a:t>
            </a:r>
            <a:r>
              <a:rPr lang="en-US" sz="2100" dirty="0">
                <a:solidFill>
                  <a:srgbClr val="FF0000"/>
                </a:solidFill>
                <a:latin typeface="Arial" panose="020B0604020202020204" pitchFamily="34" charset="0"/>
                <a:cs typeface="Arial" panose="020B0604020202020204" pitchFamily="34" charset="0"/>
              </a:rPr>
              <a:t>within</a:t>
            </a:r>
            <a:r>
              <a:rPr lang="en-US" sz="2100" dirty="0">
                <a:latin typeface="Arial" panose="020B0604020202020204" pitchFamily="34" charset="0"/>
                <a:cs typeface="Arial" panose="020B0604020202020204" pitchFamily="34" charset="0"/>
              </a:rPr>
              <a:t> but not </a:t>
            </a:r>
            <a:r>
              <a:rPr lang="en-US" sz="2100" dirty="0">
                <a:solidFill>
                  <a:srgbClr val="FF0000"/>
                </a:solidFill>
                <a:latin typeface="Arial" panose="020B0604020202020204" pitchFamily="34" charset="0"/>
                <a:cs typeface="Arial" panose="020B0604020202020204" pitchFamily="34" charset="0"/>
              </a:rPr>
              <a:t>across</a:t>
            </a:r>
            <a:r>
              <a:rPr lang="en-US" sz="2100" dirty="0">
                <a:latin typeface="Arial" panose="020B0604020202020204" pitchFamily="34" charset="0"/>
                <a:cs typeface="Arial" panose="020B0604020202020204" pitchFamily="34" charset="0"/>
              </a:rPr>
              <a:t> provinces</a:t>
            </a:r>
          </a:p>
        </p:txBody>
      </p:sp>
      <p:sp>
        <p:nvSpPr>
          <p:cNvPr id="9" name="TextBox 8">
            <a:extLst>
              <a:ext uri="{FF2B5EF4-FFF2-40B4-BE49-F238E27FC236}">
                <a16:creationId xmlns:a16="http://schemas.microsoft.com/office/drawing/2014/main" id="{91220776-CE58-4702-8453-53915BEDD0E1}"/>
              </a:ext>
            </a:extLst>
          </p:cNvPr>
          <p:cNvSpPr txBox="1"/>
          <p:nvPr/>
        </p:nvSpPr>
        <p:spPr>
          <a:xfrm>
            <a:off x="7628351" y="5315864"/>
            <a:ext cx="1196674" cy="507831"/>
          </a:xfrm>
          <a:prstGeom prst="rect">
            <a:avLst/>
          </a:prstGeom>
          <a:noFill/>
        </p:spPr>
        <p:txBody>
          <a:bodyPr wrap="none" rtlCol="0">
            <a:spAutoFit/>
          </a:bodyPr>
          <a:lstStyle/>
          <a:p>
            <a:r>
              <a:rPr lang="en-US" sz="1350" dirty="0"/>
              <a:t>Shan Sun</a:t>
            </a:r>
          </a:p>
          <a:p>
            <a:r>
              <a:rPr lang="en-US" sz="1350" dirty="0"/>
              <a:t>UNC Charlotte</a:t>
            </a:r>
          </a:p>
        </p:txBody>
      </p:sp>
      <p:pic>
        <p:nvPicPr>
          <p:cNvPr id="10" name="Picture 9">
            <a:extLst>
              <a:ext uri="{FF2B5EF4-FFF2-40B4-BE49-F238E27FC236}">
                <a16:creationId xmlns:a16="http://schemas.microsoft.com/office/drawing/2014/main" id="{E776273E-C638-43C3-AA93-28C5D26DEB75}"/>
              </a:ext>
            </a:extLst>
          </p:cNvPr>
          <p:cNvPicPr>
            <a:picLocks noChangeAspect="1"/>
          </p:cNvPicPr>
          <p:nvPr/>
        </p:nvPicPr>
        <p:blipFill>
          <a:blip r:embed="rId3"/>
          <a:stretch>
            <a:fillRect/>
          </a:stretch>
        </p:blipFill>
        <p:spPr>
          <a:xfrm>
            <a:off x="7840380" y="4068193"/>
            <a:ext cx="675755" cy="1205939"/>
          </a:xfrm>
          <a:prstGeom prst="rect">
            <a:avLst/>
          </a:prstGeom>
        </p:spPr>
      </p:pic>
      <p:pic>
        <p:nvPicPr>
          <p:cNvPr id="11" name="Picture 2" descr="gordon-larsen_penny_2011">
            <a:extLst>
              <a:ext uri="{FF2B5EF4-FFF2-40B4-BE49-F238E27FC236}">
                <a16:creationId xmlns:a16="http://schemas.microsoft.com/office/drawing/2014/main" id="{F72E50C8-E8AD-4C64-B016-B3EFE569EEE8}"/>
              </a:ext>
            </a:extLst>
          </p:cNvPr>
          <p:cNvPicPr>
            <a:picLocks noChangeAspect="1" noChangeArrowheads="1"/>
          </p:cNvPicPr>
          <p:nvPr/>
        </p:nvPicPr>
        <p:blipFill>
          <a:blip r:embed="rId4" cstate="print"/>
          <a:srcRect/>
          <a:stretch>
            <a:fillRect/>
          </a:stretch>
        </p:blipFill>
        <p:spPr bwMode="auto">
          <a:xfrm>
            <a:off x="7878698" y="2150849"/>
            <a:ext cx="890355" cy="1077799"/>
          </a:xfrm>
          <a:prstGeom prst="rect">
            <a:avLst/>
          </a:prstGeom>
          <a:noFill/>
        </p:spPr>
      </p:pic>
      <p:sp>
        <p:nvSpPr>
          <p:cNvPr id="12" name="TextBox 11">
            <a:extLst>
              <a:ext uri="{FF2B5EF4-FFF2-40B4-BE49-F238E27FC236}">
                <a16:creationId xmlns:a16="http://schemas.microsoft.com/office/drawing/2014/main" id="{4D8D8084-E743-4DC8-B865-6DC42F62F3AE}"/>
              </a:ext>
            </a:extLst>
          </p:cNvPr>
          <p:cNvSpPr txBox="1"/>
          <p:nvPr/>
        </p:nvSpPr>
        <p:spPr>
          <a:xfrm>
            <a:off x="7711606" y="3207713"/>
            <a:ext cx="1444626" cy="71558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Penny Gordon-</a:t>
            </a:r>
          </a:p>
          <a:p>
            <a:r>
              <a:rPr lang="en-US" sz="1350" dirty="0">
                <a:latin typeface="Arial" panose="020B0604020202020204" pitchFamily="34" charset="0"/>
                <a:cs typeface="Arial" panose="020B0604020202020204" pitchFamily="34" charset="0"/>
              </a:rPr>
              <a:t>Larsen</a:t>
            </a:r>
          </a:p>
          <a:p>
            <a:r>
              <a:rPr lang="en-US" sz="1350" dirty="0">
                <a:latin typeface="Arial" panose="020B0604020202020204" pitchFamily="34" charset="0"/>
                <a:cs typeface="Arial" panose="020B0604020202020204" pitchFamily="34" charset="0"/>
              </a:rPr>
              <a:t>UNC Chapel Hill</a:t>
            </a:r>
          </a:p>
        </p:txBody>
      </p:sp>
      <p:sp>
        <p:nvSpPr>
          <p:cNvPr id="2" name="Rectangle 1">
            <a:extLst>
              <a:ext uri="{FF2B5EF4-FFF2-40B4-BE49-F238E27FC236}">
                <a16:creationId xmlns:a16="http://schemas.microsoft.com/office/drawing/2014/main" id="{5E3DA4AE-D058-4CB8-9748-F0D4A84DEB73}"/>
              </a:ext>
            </a:extLst>
          </p:cNvPr>
          <p:cNvSpPr/>
          <p:nvPr/>
        </p:nvSpPr>
        <p:spPr>
          <a:xfrm>
            <a:off x="228600" y="6324600"/>
            <a:ext cx="7162800" cy="338554"/>
          </a:xfrm>
          <a:prstGeom prst="rect">
            <a:avLst/>
          </a:prstGeom>
        </p:spPr>
        <p:txBody>
          <a:bodyPr wrap="square">
            <a:spAutoFit/>
          </a:bodyPr>
          <a:lstStyle/>
          <a:p>
            <a:r>
              <a:rPr lang="en-US" sz="800" dirty="0">
                <a:solidFill>
                  <a:srgbClr val="222222"/>
                </a:solidFill>
                <a:latin typeface="Arial" panose="020B0604020202020204" pitchFamily="34" charset="0"/>
              </a:rPr>
              <a:t>In revision:  Does geographical variation confound the relationship between host factors and the human gut microbiota: a population-based study in China.   BMJ Open</a:t>
            </a:r>
            <a:endParaRPr lang="en-US" sz="800" dirty="0"/>
          </a:p>
        </p:txBody>
      </p:sp>
    </p:spTree>
    <p:extLst>
      <p:ext uri="{BB962C8B-B14F-4D97-AF65-F5344CB8AC3E}">
        <p14:creationId xmlns:p14="http://schemas.microsoft.com/office/powerpoint/2010/main" val="2508012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75E6BF-6CF9-4251-B49F-C751D92FBA95}"/>
              </a:ext>
            </a:extLst>
          </p:cNvPr>
          <p:cNvSpPr/>
          <p:nvPr/>
        </p:nvSpPr>
        <p:spPr>
          <a:xfrm>
            <a:off x="1447800" y="1997839"/>
            <a:ext cx="6172200" cy="1200329"/>
          </a:xfrm>
          <a:prstGeom prst="rect">
            <a:avLst/>
          </a:prstGeom>
        </p:spPr>
        <p:txBody>
          <a:bodyPr wrap="square">
            <a:spAutoFit/>
          </a:bodyPr>
          <a:lstStyle/>
          <a:p>
            <a:r>
              <a:rPr lang="en-US" dirty="0">
                <a:latin typeface="Arial" panose="020B0604020202020204" pitchFamily="34" charset="0"/>
                <a:cs typeface="Arial" panose="020B0604020202020204" pitchFamily="34" charset="0"/>
              </a:rPr>
              <a:t>Assertion:</a:t>
            </a:r>
          </a:p>
          <a:p>
            <a:r>
              <a:rPr lang="en-US" dirty="0">
                <a:latin typeface="Arial" panose="020B0604020202020204" pitchFamily="34" charset="0"/>
                <a:cs typeface="Arial" panose="020B0604020202020204" pitchFamily="34" charset="0"/>
              </a:rPr>
              <a:t>	Batch effects can be pronounced, </a:t>
            </a:r>
          </a:p>
          <a:p>
            <a:r>
              <a:rPr lang="en-US" dirty="0">
                <a:latin typeface="Arial" panose="020B0604020202020204" pitchFamily="34" charset="0"/>
                <a:cs typeface="Arial" panose="020B0604020202020204" pitchFamily="34" charset="0"/>
              </a:rPr>
              <a:t>	but this is not necessarily fatal to analysis</a:t>
            </a:r>
          </a:p>
          <a:p>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820636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5712EF-C854-44F6-8419-6A3068BC6EA8}"/>
              </a:ext>
            </a:extLst>
          </p:cNvPr>
          <p:cNvPicPr>
            <a:picLocks noChangeAspect="1"/>
          </p:cNvPicPr>
          <p:nvPr/>
        </p:nvPicPr>
        <p:blipFill>
          <a:blip r:embed="rId2"/>
          <a:stretch>
            <a:fillRect/>
          </a:stretch>
        </p:blipFill>
        <p:spPr>
          <a:xfrm>
            <a:off x="-23213" y="2647781"/>
            <a:ext cx="8675370" cy="1254222"/>
          </a:xfrm>
          <a:prstGeom prst="rect">
            <a:avLst/>
          </a:prstGeom>
        </p:spPr>
      </p:pic>
      <p:sp>
        <p:nvSpPr>
          <p:cNvPr id="4" name="TextBox 3">
            <a:extLst>
              <a:ext uri="{FF2B5EF4-FFF2-40B4-BE49-F238E27FC236}">
                <a16:creationId xmlns:a16="http://schemas.microsoft.com/office/drawing/2014/main" id="{C0D010C6-EBB3-47ED-B3B2-29737E99A4BA}"/>
              </a:ext>
            </a:extLst>
          </p:cNvPr>
          <p:cNvSpPr txBox="1"/>
          <p:nvPr/>
        </p:nvSpPr>
        <p:spPr>
          <a:xfrm>
            <a:off x="457200" y="685800"/>
            <a:ext cx="8199745"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Lab to lab variation in protocols (especially microbial DNA extraction) can have</a:t>
            </a:r>
          </a:p>
          <a:p>
            <a:r>
              <a:rPr lang="en-US" dirty="0">
                <a:latin typeface="Arial" panose="020B0604020202020204" pitchFamily="34" charset="0"/>
                <a:cs typeface="Arial" panose="020B0604020202020204" pitchFamily="34" charset="0"/>
              </a:rPr>
              <a:t>a profound impact…</a:t>
            </a:r>
          </a:p>
        </p:txBody>
      </p:sp>
      <p:pic>
        <p:nvPicPr>
          <p:cNvPr id="1026" name="Picture 2">
            <a:extLst>
              <a:ext uri="{FF2B5EF4-FFF2-40B4-BE49-F238E27FC236}">
                <a16:creationId xmlns:a16="http://schemas.microsoft.com/office/drawing/2014/main" id="{E4AEECB2-9FB6-48D1-8EC2-146C45156B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1401" y="4114800"/>
            <a:ext cx="1238250" cy="1524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0A359DC-7D65-47D6-A928-4584663CC194}"/>
              </a:ext>
            </a:extLst>
          </p:cNvPr>
          <p:cNvSpPr txBox="1"/>
          <p:nvPr/>
        </p:nvSpPr>
        <p:spPr>
          <a:xfrm>
            <a:off x="3200400" y="5791200"/>
            <a:ext cx="1913601" cy="646331"/>
          </a:xfrm>
          <a:prstGeom prst="rect">
            <a:avLst/>
          </a:prstGeom>
          <a:noFill/>
        </p:spPr>
        <p:txBody>
          <a:bodyPr wrap="none" rtlCol="0">
            <a:spAutoFit/>
          </a:bodyPr>
          <a:lstStyle/>
          <a:p>
            <a:r>
              <a:rPr lang="en-US" dirty="0"/>
              <a:t>Curtis </a:t>
            </a:r>
            <a:r>
              <a:rPr lang="en-US" dirty="0" err="1"/>
              <a:t>Huttenower</a:t>
            </a:r>
            <a:endParaRPr lang="en-US" dirty="0"/>
          </a:p>
          <a:p>
            <a:r>
              <a:rPr lang="en-US" dirty="0"/>
              <a:t>Harvard</a:t>
            </a:r>
          </a:p>
        </p:txBody>
      </p:sp>
      <p:pic>
        <p:nvPicPr>
          <p:cNvPr id="2" name="Picture 2" descr="Rashmi Sinha">
            <a:extLst>
              <a:ext uri="{FF2B5EF4-FFF2-40B4-BE49-F238E27FC236}">
                <a16:creationId xmlns:a16="http://schemas.microsoft.com/office/drawing/2014/main" id="{5B0081CE-BBE5-464F-917A-EEA1F35466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1600" y="4149088"/>
            <a:ext cx="1314450" cy="16421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94CAB9C-426D-4AB8-8883-1CF92FFD0DBE}"/>
              </a:ext>
            </a:extLst>
          </p:cNvPr>
          <p:cNvSpPr txBox="1"/>
          <p:nvPr/>
        </p:nvSpPr>
        <p:spPr>
          <a:xfrm>
            <a:off x="1308192" y="5830669"/>
            <a:ext cx="1435008" cy="646331"/>
          </a:xfrm>
          <a:prstGeom prst="rect">
            <a:avLst/>
          </a:prstGeom>
          <a:noFill/>
        </p:spPr>
        <p:txBody>
          <a:bodyPr wrap="none" rtlCol="0">
            <a:spAutoFit/>
          </a:bodyPr>
          <a:lstStyle/>
          <a:p>
            <a:r>
              <a:rPr lang="en-US" dirty="0"/>
              <a:t>Rashmi Sinha</a:t>
            </a:r>
          </a:p>
          <a:p>
            <a:r>
              <a:rPr lang="en-US" dirty="0"/>
              <a:t>NIH</a:t>
            </a:r>
          </a:p>
        </p:txBody>
      </p:sp>
    </p:spTree>
    <p:extLst>
      <p:ext uri="{BB962C8B-B14F-4D97-AF65-F5344CB8AC3E}">
        <p14:creationId xmlns:p14="http://schemas.microsoft.com/office/powerpoint/2010/main" val="2779075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AE22BA-B997-4C86-859A-D671EBB1C0DC}"/>
              </a:ext>
            </a:extLst>
          </p:cNvPr>
          <p:cNvPicPr>
            <a:picLocks noChangeAspect="1"/>
          </p:cNvPicPr>
          <p:nvPr/>
        </p:nvPicPr>
        <p:blipFill>
          <a:blip r:embed="rId2"/>
          <a:stretch>
            <a:fillRect/>
          </a:stretch>
        </p:blipFill>
        <p:spPr>
          <a:xfrm>
            <a:off x="0" y="1524159"/>
            <a:ext cx="9144000" cy="3776959"/>
          </a:xfrm>
          <a:prstGeom prst="rect">
            <a:avLst/>
          </a:prstGeom>
        </p:spPr>
      </p:pic>
      <p:sp>
        <p:nvSpPr>
          <p:cNvPr id="5" name="TextBox 4">
            <a:extLst>
              <a:ext uri="{FF2B5EF4-FFF2-40B4-BE49-F238E27FC236}">
                <a16:creationId xmlns:a16="http://schemas.microsoft.com/office/drawing/2014/main" id="{AF5F1297-AA5F-4ACC-BE4F-BCF9930121CC}"/>
              </a:ext>
            </a:extLst>
          </p:cNvPr>
          <p:cNvSpPr txBox="1"/>
          <p:nvPr/>
        </p:nvSpPr>
        <p:spPr>
          <a:xfrm>
            <a:off x="514350" y="975951"/>
            <a:ext cx="819430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Within a pipeline, PCR and extraction steps can be highly replicable</a:t>
            </a:r>
          </a:p>
        </p:txBody>
      </p:sp>
      <p:sp>
        <p:nvSpPr>
          <p:cNvPr id="7" name="Rectangle 6">
            <a:extLst>
              <a:ext uri="{FF2B5EF4-FFF2-40B4-BE49-F238E27FC236}">
                <a16:creationId xmlns:a16="http://schemas.microsoft.com/office/drawing/2014/main" id="{62902E13-2506-43F1-B7D7-C4DA3A56D9DF}"/>
              </a:ext>
            </a:extLst>
          </p:cNvPr>
          <p:cNvSpPr/>
          <p:nvPr/>
        </p:nvSpPr>
        <p:spPr>
          <a:xfrm>
            <a:off x="294157" y="6273969"/>
            <a:ext cx="8671669" cy="507831"/>
          </a:xfrm>
          <a:prstGeom prst="rect">
            <a:avLst/>
          </a:prstGeom>
        </p:spPr>
        <p:txBody>
          <a:bodyPr wrap="square">
            <a:spAutoFit/>
          </a:bodyPr>
          <a:lstStyle/>
          <a:p>
            <a:r>
              <a:rPr lang="en-US" sz="1350" dirty="0"/>
              <a:t>Rifaximin Treatment is Associated With Small, Transient Decreases in Multiple Taxa in the Human Gut Microbial Community.  Fodor et al. Gut Microbes.  2019</a:t>
            </a:r>
          </a:p>
        </p:txBody>
      </p:sp>
    </p:spTree>
    <p:extLst>
      <p:ext uri="{BB962C8B-B14F-4D97-AF65-F5344CB8AC3E}">
        <p14:creationId xmlns:p14="http://schemas.microsoft.com/office/powerpoint/2010/main" val="2369743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61543B-3A14-47E5-BFA5-3C76EBF1CAF9}"/>
              </a:ext>
            </a:extLst>
          </p:cNvPr>
          <p:cNvPicPr>
            <a:picLocks noChangeAspect="1"/>
          </p:cNvPicPr>
          <p:nvPr/>
        </p:nvPicPr>
        <p:blipFill>
          <a:blip r:embed="rId2"/>
          <a:stretch>
            <a:fillRect/>
          </a:stretch>
        </p:blipFill>
        <p:spPr>
          <a:xfrm>
            <a:off x="0" y="1307346"/>
            <a:ext cx="9144000" cy="4266168"/>
          </a:xfrm>
          <a:prstGeom prst="rect">
            <a:avLst/>
          </a:prstGeom>
        </p:spPr>
      </p:pic>
      <p:sp>
        <p:nvSpPr>
          <p:cNvPr id="5" name="TextBox 4">
            <a:extLst>
              <a:ext uri="{FF2B5EF4-FFF2-40B4-BE49-F238E27FC236}">
                <a16:creationId xmlns:a16="http://schemas.microsoft.com/office/drawing/2014/main" id="{CDE9A608-F1A9-439D-83C6-9BED83939880}"/>
              </a:ext>
            </a:extLst>
          </p:cNvPr>
          <p:cNvSpPr txBox="1"/>
          <p:nvPr/>
        </p:nvSpPr>
        <p:spPr>
          <a:xfrm>
            <a:off x="1078230" y="1112520"/>
            <a:ext cx="1666225" cy="300082"/>
          </a:xfrm>
          <a:prstGeom prst="rect">
            <a:avLst/>
          </a:prstGeom>
          <a:noFill/>
        </p:spPr>
        <p:txBody>
          <a:bodyPr wrap="none" rtlCol="0">
            <a:spAutoFit/>
          </a:bodyPr>
          <a:lstStyle/>
          <a:p>
            <a:r>
              <a:rPr lang="en-US" sz="1350" dirty="0"/>
              <a:t>Batches are “islands”</a:t>
            </a:r>
          </a:p>
        </p:txBody>
      </p:sp>
      <p:sp>
        <p:nvSpPr>
          <p:cNvPr id="2" name="TextBox 1">
            <a:extLst>
              <a:ext uri="{FF2B5EF4-FFF2-40B4-BE49-F238E27FC236}">
                <a16:creationId xmlns:a16="http://schemas.microsoft.com/office/drawing/2014/main" id="{0163823A-BD1B-448E-966B-02CB91E9D779}"/>
              </a:ext>
            </a:extLst>
          </p:cNvPr>
          <p:cNvSpPr txBox="1"/>
          <p:nvPr/>
        </p:nvSpPr>
        <p:spPr>
          <a:xfrm>
            <a:off x="533400" y="304800"/>
            <a:ext cx="392466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Batch effects can be pronounced</a:t>
            </a:r>
          </a:p>
        </p:txBody>
      </p:sp>
      <p:sp>
        <p:nvSpPr>
          <p:cNvPr id="8" name="Rectangle 7">
            <a:extLst>
              <a:ext uri="{FF2B5EF4-FFF2-40B4-BE49-F238E27FC236}">
                <a16:creationId xmlns:a16="http://schemas.microsoft.com/office/drawing/2014/main" id="{747E2BDF-92FA-4F50-A9A7-30AA531B10DF}"/>
              </a:ext>
            </a:extLst>
          </p:cNvPr>
          <p:cNvSpPr/>
          <p:nvPr/>
        </p:nvSpPr>
        <p:spPr>
          <a:xfrm>
            <a:off x="294157" y="6273969"/>
            <a:ext cx="8671669" cy="507831"/>
          </a:xfrm>
          <a:prstGeom prst="rect">
            <a:avLst/>
          </a:prstGeom>
        </p:spPr>
        <p:txBody>
          <a:bodyPr wrap="square">
            <a:spAutoFit/>
          </a:bodyPr>
          <a:lstStyle/>
          <a:p>
            <a:r>
              <a:rPr lang="en-US" sz="1350" dirty="0"/>
              <a:t>Rifaximin Treatment is Associated With Small, Transient Decreases in Multiple Taxa in the Human Gut Microbial Community.  Fodor et al. Gut Microbes.  2019</a:t>
            </a:r>
          </a:p>
        </p:txBody>
      </p:sp>
    </p:spTree>
    <p:extLst>
      <p:ext uri="{BB962C8B-B14F-4D97-AF65-F5344CB8AC3E}">
        <p14:creationId xmlns:p14="http://schemas.microsoft.com/office/powerpoint/2010/main" val="867780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C5F516-4142-4D47-B113-DC38DC77683A}"/>
              </a:ext>
            </a:extLst>
          </p:cNvPr>
          <p:cNvSpPr txBox="1"/>
          <p:nvPr/>
        </p:nvSpPr>
        <p:spPr>
          <a:xfrm>
            <a:off x="1165860" y="1017270"/>
            <a:ext cx="6532494"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Inference can (hopefully) survive across batch effects</a:t>
            </a:r>
          </a:p>
        </p:txBody>
      </p:sp>
      <p:pic>
        <p:nvPicPr>
          <p:cNvPr id="5" name="Picture 4">
            <a:extLst>
              <a:ext uri="{FF2B5EF4-FFF2-40B4-BE49-F238E27FC236}">
                <a16:creationId xmlns:a16="http://schemas.microsoft.com/office/drawing/2014/main" id="{B8306D3A-A00F-4020-963F-84865EF1DE0A}"/>
              </a:ext>
            </a:extLst>
          </p:cNvPr>
          <p:cNvPicPr>
            <a:picLocks noChangeAspect="1"/>
          </p:cNvPicPr>
          <p:nvPr/>
        </p:nvPicPr>
        <p:blipFill>
          <a:blip r:embed="rId2"/>
          <a:stretch>
            <a:fillRect/>
          </a:stretch>
        </p:blipFill>
        <p:spPr>
          <a:xfrm>
            <a:off x="1438641" y="1504950"/>
            <a:ext cx="5125990" cy="4171722"/>
          </a:xfrm>
          <a:prstGeom prst="rect">
            <a:avLst/>
          </a:prstGeom>
        </p:spPr>
      </p:pic>
      <p:sp>
        <p:nvSpPr>
          <p:cNvPr id="6" name="Rectangle 5">
            <a:extLst>
              <a:ext uri="{FF2B5EF4-FFF2-40B4-BE49-F238E27FC236}">
                <a16:creationId xmlns:a16="http://schemas.microsoft.com/office/drawing/2014/main" id="{5B00610A-A5BF-483C-941B-DF54BB324B62}"/>
              </a:ext>
            </a:extLst>
          </p:cNvPr>
          <p:cNvSpPr/>
          <p:nvPr/>
        </p:nvSpPr>
        <p:spPr>
          <a:xfrm>
            <a:off x="294157" y="6273969"/>
            <a:ext cx="8671669" cy="507831"/>
          </a:xfrm>
          <a:prstGeom prst="rect">
            <a:avLst/>
          </a:prstGeom>
        </p:spPr>
        <p:txBody>
          <a:bodyPr wrap="square">
            <a:spAutoFit/>
          </a:bodyPr>
          <a:lstStyle/>
          <a:p>
            <a:r>
              <a:rPr lang="en-US" sz="1350" dirty="0"/>
              <a:t>Rifaximin Treatment is Associated With Small, Transient Decreases in Multiple Taxa in the Human Gut Microbial Community.  Fodor et al. Gut Microbes.  2019</a:t>
            </a:r>
          </a:p>
        </p:txBody>
      </p:sp>
    </p:spTree>
    <p:extLst>
      <p:ext uri="{BB962C8B-B14F-4D97-AF65-F5344CB8AC3E}">
        <p14:creationId xmlns:p14="http://schemas.microsoft.com/office/powerpoint/2010/main" val="728506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A5E084-4154-44E7-9609-C82B128FF56C}"/>
              </a:ext>
            </a:extLst>
          </p:cNvPr>
          <p:cNvPicPr>
            <a:picLocks noChangeAspect="1"/>
          </p:cNvPicPr>
          <p:nvPr/>
        </p:nvPicPr>
        <p:blipFill>
          <a:blip r:embed="rId2"/>
          <a:stretch>
            <a:fillRect/>
          </a:stretch>
        </p:blipFill>
        <p:spPr>
          <a:xfrm>
            <a:off x="820785" y="278680"/>
            <a:ext cx="3370215" cy="3302720"/>
          </a:xfrm>
          <a:prstGeom prst="rect">
            <a:avLst/>
          </a:prstGeom>
        </p:spPr>
      </p:pic>
      <p:sp>
        <p:nvSpPr>
          <p:cNvPr id="4" name="TextBox 3">
            <a:extLst>
              <a:ext uri="{FF2B5EF4-FFF2-40B4-BE49-F238E27FC236}">
                <a16:creationId xmlns:a16="http://schemas.microsoft.com/office/drawing/2014/main" id="{AA1F1F71-8383-42D5-8583-05DEAF5191B4}"/>
              </a:ext>
            </a:extLst>
          </p:cNvPr>
          <p:cNvSpPr txBox="1"/>
          <p:nvPr/>
        </p:nvSpPr>
        <p:spPr>
          <a:xfrm>
            <a:off x="685800" y="11668"/>
            <a:ext cx="761843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It is possible to get reproducible results across studies from different labs</a:t>
            </a:r>
          </a:p>
        </p:txBody>
      </p:sp>
      <p:pic>
        <p:nvPicPr>
          <p:cNvPr id="8" name="Picture 7">
            <a:extLst>
              <a:ext uri="{FF2B5EF4-FFF2-40B4-BE49-F238E27FC236}">
                <a16:creationId xmlns:a16="http://schemas.microsoft.com/office/drawing/2014/main" id="{2010FAEF-A698-4B5C-A91D-7A85722DA36C}"/>
              </a:ext>
            </a:extLst>
          </p:cNvPr>
          <p:cNvPicPr>
            <a:picLocks noChangeAspect="1"/>
          </p:cNvPicPr>
          <p:nvPr/>
        </p:nvPicPr>
        <p:blipFill>
          <a:blip r:embed="rId3"/>
          <a:stretch>
            <a:fillRect/>
          </a:stretch>
        </p:blipFill>
        <p:spPr>
          <a:xfrm>
            <a:off x="6248400" y="369332"/>
            <a:ext cx="1240403" cy="1190939"/>
          </a:xfrm>
          <a:prstGeom prst="rect">
            <a:avLst/>
          </a:prstGeom>
        </p:spPr>
      </p:pic>
      <p:sp>
        <p:nvSpPr>
          <p:cNvPr id="9" name="Rectangle 8">
            <a:extLst>
              <a:ext uri="{FF2B5EF4-FFF2-40B4-BE49-F238E27FC236}">
                <a16:creationId xmlns:a16="http://schemas.microsoft.com/office/drawing/2014/main" id="{88F253C3-A2A3-4274-8ADA-5B55CE879A95}"/>
              </a:ext>
            </a:extLst>
          </p:cNvPr>
          <p:cNvSpPr/>
          <p:nvPr/>
        </p:nvSpPr>
        <p:spPr>
          <a:xfrm>
            <a:off x="6235156" y="3485868"/>
            <a:ext cx="1240404" cy="507831"/>
          </a:xfrm>
          <a:prstGeom prst="rect">
            <a:avLst/>
          </a:prstGeom>
        </p:spPr>
        <p:txBody>
          <a:bodyPr wrap="square">
            <a:spAutoFit/>
          </a:bodyPr>
          <a:lstStyle/>
          <a:p>
            <a:r>
              <a:rPr lang="en-US" sz="1350" dirty="0"/>
              <a:t>Kristine Steffen</a:t>
            </a:r>
          </a:p>
          <a:p>
            <a:r>
              <a:rPr lang="en-US" sz="1350" dirty="0"/>
              <a:t>NDSU</a:t>
            </a:r>
          </a:p>
        </p:txBody>
      </p:sp>
      <p:pic>
        <p:nvPicPr>
          <p:cNvPr id="1026" name="Picture 2">
            <a:extLst>
              <a:ext uri="{FF2B5EF4-FFF2-40B4-BE49-F238E27FC236}">
                <a16:creationId xmlns:a16="http://schemas.microsoft.com/office/drawing/2014/main" id="{2C66A571-1C39-406A-8B3E-9B528B0869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7703" y="2096363"/>
            <a:ext cx="1108648" cy="138950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ED1669A-1372-4D6E-920F-8761D0931D9C}"/>
              </a:ext>
            </a:extLst>
          </p:cNvPr>
          <p:cNvSpPr/>
          <p:nvPr/>
        </p:nvSpPr>
        <p:spPr>
          <a:xfrm>
            <a:off x="6387556" y="1588532"/>
            <a:ext cx="1240404" cy="507831"/>
          </a:xfrm>
          <a:prstGeom prst="rect">
            <a:avLst/>
          </a:prstGeom>
        </p:spPr>
        <p:txBody>
          <a:bodyPr wrap="square">
            <a:spAutoFit/>
          </a:bodyPr>
          <a:lstStyle/>
          <a:p>
            <a:r>
              <a:rPr lang="en-US" sz="1350" dirty="0"/>
              <a:t> </a:t>
            </a:r>
            <a:r>
              <a:rPr lang="en-US" sz="1350" dirty="0" err="1"/>
              <a:t>Farnaz</a:t>
            </a:r>
            <a:r>
              <a:rPr lang="en-US" sz="1350" dirty="0"/>
              <a:t> </a:t>
            </a:r>
            <a:r>
              <a:rPr lang="en-US" sz="1350" dirty="0" err="1"/>
              <a:t>Fouladi</a:t>
            </a:r>
            <a:endParaRPr lang="en-US" sz="1350" dirty="0"/>
          </a:p>
          <a:p>
            <a:r>
              <a:rPr lang="en-US" sz="1350" dirty="0"/>
              <a:t>UNC Charlotte </a:t>
            </a:r>
          </a:p>
        </p:txBody>
      </p:sp>
      <p:pic>
        <p:nvPicPr>
          <p:cNvPr id="1028" name="Picture 4" descr="Leslie Heinberg, PhD, MA">
            <a:extLst>
              <a:ext uri="{FF2B5EF4-FFF2-40B4-BE49-F238E27FC236}">
                <a16:creationId xmlns:a16="http://schemas.microsoft.com/office/drawing/2014/main" id="{76AA73A5-881E-4AAC-B326-EDCDA08DBF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9456" y="4001363"/>
            <a:ext cx="1179796" cy="1476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538D55B-4FA2-47D0-BA7B-35D7D6F18D7A}"/>
              </a:ext>
            </a:extLst>
          </p:cNvPr>
          <p:cNvSpPr/>
          <p:nvPr/>
        </p:nvSpPr>
        <p:spPr>
          <a:xfrm>
            <a:off x="6225631" y="5453314"/>
            <a:ext cx="1289840" cy="507831"/>
          </a:xfrm>
          <a:prstGeom prst="rect">
            <a:avLst/>
          </a:prstGeom>
        </p:spPr>
        <p:txBody>
          <a:bodyPr wrap="none">
            <a:spAutoFit/>
          </a:bodyPr>
          <a:lstStyle/>
          <a:p>
            <a:r>
              <a:rPr lang="en-US" sz="1350" dirty="0"/>
              <a:t>Leslie </a:t>
            </a:r>
            <a:r>
              <a:rPr lang="en-US" sz="1350" dirty="0" err="1"/>
              <a:t>Heinberg</a:t>
            </a:r>
            <a:endParaRPr lang="en-US" sz="1350" dirty="0"/>
          </a:p>
          <a:p>
            <a:r>
              <a:rPr lang="en-US" sz="1350" dirty="0"/>
              <a:t>Cleveland Clinic</a:t>
            </a:r>
          </a:p>
        </p:txBody>
      </p:sp>
      <p:pic>
        <p:nvPicPr>
          <p:cNvPr id="6" name="Picture 5">
            <a:extLst>
              <a:ext uri="{FF2B5EF4-FFF2-40B4-BE49-F238E27FC236}">
                <a16:creationId xmlns:a16="http://schemas.microsoft.com/office/drawing/2014/main" id="{5ADA1997-4D6B-4BFB-B1BB-C15B2EA539E2}"/>
              </a:ext>
            </a:extLst>
          </p:cNvPr>
          <p:cNvPicPr>
            <a:picLocks noChangeAspect="1"/>
          </p:cNvPicPr>
          <p:nvPr/>
        </p:nvPicPr>
        <p:blipFill>
          <a:blip r:embed="rId6"/>
          <a:stretch>
            <a:fillRect/>
          </a:stretch>
        </p:blipFill>
        <p:spPr>
          <a:xfrm>
            <a:off x="838200" y="3526647"/>
            <a:ext cx="4006342" cy="3255153"/>
          </a:xfrm>
          <a:prstGeom prst="rect">
            <a:avLst/>
          </a:prstGeom>
        </p:spPr>
      </p:pic>
    </p:spTree>
    <p:extLst>
      <p:ext uri="{BB962C8B-B14F-4D97-AF65-F5344CB8AC3E}">
        <p14:creationId xmlns:p14="http://schemas.microsoft.com/office/powerpoint/2010/main" val="3409436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19C308F-86A9-4B78-A8B1-8650CD8F43EC}"/>
              </a:ext>
            </a:extLst>
          </p:cNvPr>
          <p:cNvPicPr>
            <a:picLocks noChangeAspect="1"/>
          </p:cNvPicPr>
          <p:nvPr/>
        </p:nvPicPr>
        <p:blipFill>
          <a:blip r:embed="rId2"/>
          <a:stretch>
            <a:fillRect/>
          </a:stretch>
        </p:blipFill>
        <p:spPr>
          <a:xfrm>
            <a:off x="5784789" y="3857625"/>
            <a:ext cx="3283011" cy="2689696"/>
          </a:xfrm>
          <a:prstGeom prst="rect">
            <a:avLst/>
          </a:prstGeom>
        </p:spPr>
      </p:pic>
      <p:sp>
        <p:nvSpPr>
          <p:cNvPr id="4" name="TextBox 3">
            <a:extLst>
              <a:ext uri="{FF2B5EF4-FFF2-40B4-BE49-F238E27FC236}">
                <a16:creationId xmlns:a16="http://schemas.microsoft.com/office/drawing/2014/main" id="{4EDB40D4-5816-4B68-B3AE-BDCC73E97777}"/>
              </a:ext>
            </a:extLst>
          </p:cNvPr>
          <p:cNvSpPr txBox="1"/>
          <p:nvPr/>
        </p:nvSpPr>
        <p:spPr>
          <a:xfrm>
            <a:off x="676330" y="240268"/>
            <a:ext cx="70198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Reproducibly across batches can be observed at the pathway level</a:t>
            </a:r>
          </a:p>
        </p:txBody>
      </p:sp>
      <p:pic>
        <p:nvPicPr>
          <p:cNvPr id="5" name="Picture 4">
            <a:extLst>
              <a:ext uri="{FF2B5EF4-FFF2-40B4-BE49-F238E27FC236}">
                <a16:creationId xmlns:a16="http://schemas.microsoft.com/office/drawing/2014/main" id="{49883201-F078-4224-A08B-26ED7CD7B42D}"/>
              </a:ext>
            </a:extLst>
          </p:cNvPr>
          <p:cNvPicPr>
            <a:picLocks noChangeAspect="1"/>
          </p:cNvPicPr>
          <p:nvPr/>
        </p:nvPicPr>
        <p:blipFill>
          <a:blip r:embed="rId3"/>
          <a:stretch>
            <a:fillRect/>
          </a:stretch>
        </p:blipFill>
        <p:spPr>
          <a:xfrm>
            <a:off x="228600" y="895350"/>
            <a:ext cx="2762250" cy="2686050"/>
          </a:xfrm>
          <a:prstGeom prst="rect">
            <a:avLst/>
          </a:prstGeom>
        </p:spPr>
      </p:pic>
      <p:pic>
        <p:nvPicPr>
          <p:cNvPr id="6" name="Picture 5">
            <a:extLst>
              <a:ext uri="{FF2B5EF4-FFF2-40B4-BE49-F238E27FC236}">
                <a16:creationId xmlns:a16="http://schemas.microsoft.com/office/drawing/2014/main" id="{D9CBD350-31A7-44A0-9476-E68EF28DD313}"/>
              </a:ext>
            </a:extLst>
          </p:cNvPr>
          <p:cNvPicPr>
            <a:picLocks noChangeAspect="1"/>
          </p:cNvPicPr>
          <p:nvPr/>
        </p:nvPicPr>
        <p:blipFill>
          <a:blip r:embed="rId4"/>
          <a:stretch>
            <a:fillRect/>
          </a:stretch>
        </p:blipFill>
        <p:spPr>
          <a:xfrm>
            <a:off x="3117972" y="895350"/>
            <a:ext cx="3000375" cy="2990850"/>
          </a:xfrm>
          <a:prstGeom prst="rect">
            <a:avLst/>
          </a:prstGeom>
        </p:spPr>
      </p:pic>
      <p:pic>
        <p:nvPicPr>
          <p:cNvPr id="7" name="Picture 6">
            <a:extLst>
              <a:ext uri="{FF2B5EF4-FFF2-40B4-BE49-F238E27FC236}">
                <a16:creationId xmlns:a16="http://schemas.microsoft.com/office/drawing/2014/main" id="{F6806284-48FF-447E-878C-5D9DE4592C32}"/>
              </a:ext>
            </a:extLst>
          </p:cNvPr>
          <p:cNvPicPr>
            <a:picLocks noChangeAspect="1"/>
          </p:cNvPicPr>
          <p:nvPr/>
        </p:nvPicPr>
        <p:blipFill>
          <a:blip r:embed="rId5"/>
          <a:stretch>
            <a:fillRect/>
          </a:stretch>
        </p:blipFill>
        <p:spPr>
          <a:xfrm>
            <a:off x="5867400" y="871537"/>
            <a:ext cx="2686050" cy="2733675"/>
          </a:xfrm>
          <a:prstGeom prst="rect">
            <a:avLst/>
          </a:prstGeom>
        </p:spPr>
      </p:pic>
      <p:sp>
        <p:nvSpPr>
          <p:cNvPr id="8" name="TextBox 7">
            <a:extLst>
              <a:ext uri="{FF2B5EF4-FFF2-40B4-BE49-F238E27FC236}">
                <a16:creationId xmlns:a16="http://schemas.microsoft.com/office/drawing/2014/main" id="{3C52B979-8D6E-42FA-BC1E-69F0641711C8}"/>
              </a:ext>
            </a:extLst>
          </p:cNvPr>
          <p:cNvSpPr txBox="1"/>
          <p:nvPr/>
        </p:nvSpPr>
        <p:spPr>
          <a:xfrm>
            <a:off x="7924800" y="1143000"/>
            <a:ext cx="1107996" cy="646331"/>
          </a:xfrm>
          <a:prstGeom prst="rect">
            <a:avLst/>
          </a:prstGeom>
          <a:noFill/>
        </p:spPr>
        <p:txBody>
          <a:bodyPr wrap="none" rtlCol="0">
            <a:spAutoFit/>
          </a:bodyPr>
          <a:lstStyle/>
          <a:p>
            <a:r>
              <a:rPr lang="en-US" dirty="0"/>
              <a:t>WGS</a:t>
            </a:r>
          </a:p>
          <a:p>
            <a:r>
              <a:rPr lang="en-US" dirty="0"/>
              <a:t>(</a:t>
            </a:r>
            <a:r>
              <a:rPr lang="en-US" dirty="0" err="1"/>
              <a:t>humann</a:t>
            </a:r>
            <a:r>
              <a:rPr lang="en-US" dirty="0"/>
              <a:t>)</a:t>
            </a:r>
          </a:p>
        </p:txBody>
      </p:sp>
      <p:pic>
        <p:nvPicPr>
          <p:cNvPr id="9" name="Picture 8">
            <a:extLst>
              <a:ext uri="{FF2B5EF4-FFF2-40B4-BE49-F238E27FC236}">
                <a16:creationId xmlns:a16="http://schemas.microsoft.com/office/drawing/2014/main" id="{9BB7E627-0DA9-42AD-A124-9EB50A0A4253}"/>
              </a:ext>
            </a:extLst>
          </p:cNvPr>
          <p:cNvPicPr>
            <a:picLocks noChangeAspect="1"/>
          </p:cNvPicPr>
          <p:nvPr/>
        </p:nvPicPr>
        <p:blipFill>
          <a:blip r:embed="rId6"/>
          <a:stretch>
            <a:fillRect/>
          </a:stretch>
        </p:blipFill>
        <p:spPr>
          <a:xfrm>
            <a:off x="107889" y="3886200"/>
            <a:ext cx="2752725" cy="2676525"/>
          </a:xfrm>
          <a:prstGeom prst="rect">
            <a:avLst/>
          </a:prstGeom>
        </p:spPr>
      </p:pic>
      <p:pic>
        <p:nvPicPr>
          <p:cNvPr id="10" name="Picture 9">
            <a:extLst>
              <a:ext uri="{FF2B5EF4-FFF2-40B4-BE49-F238E27FC236}">
                <a16:creationId xmlns:a16="http://schemas.microsoft.com/office/drawing/2014/main" id="{F1CC86C7-CDBA-46FD-9535-BCCD1C2AA9AD}"/>
              </a:ext>
            </a:extLst>
          </p:cNvPr>
          <p:cNvPicPr>
            <a:picLocks noChangeAspect="1"/>
          </p:cNvPicPr>
          <p:nvPr/>
        </p:nvPicPr>
        <p:blipFill>
          <a:blip r:embed="rId7"/>
          <a:stretch>
            <a:fillRect/>
          </a:stretch>
        </p:blipFill>
        <p:spPr>
          <a:xfrm>
            <a:off x="3070164" y="3714750"/>
            <a:ext cx="2714625" cy="2847975"/>
          </a:xfrm>
          <a:prstGeom prst="rect">
            <a:avLst/>
          </a:prstGeom>
        </p:spPr>
      </p:pic>
      <p:sp>
        <p:nvSpPr>
          <p:cNvPr id="11" name="TextBox 10">
            <a:extLst>
              <a:ext uri="{FF2B5EF4-FFF2-40B4-BE49-F238E27FC236}">
                <a16:creationId xmlns:a16="http://schemas.microsoft.com/office/drawing/2014/main" id="{BB9C0D81-0418-4F87-A22B-F0AF3D7080F2}"/>
              </a:ext>
            </a:extLst>
          </p:cNvPr>
          <p:cNvSpPr txBox="1"/>
          <p:nvPr/>
        </p:nvSpPr>
        <p:spPr>
          <a:xfrm>
            <a:off x="8261194" y="3992104"/>
            <a:ext cx="882806" cy="646331"/>
          </a:xfrm>
          <a:prstGeom prst="rect">
            <a:avLst/>
          </a:prstGeom>
          <a:noFill/>
        </p:spPr>
        <p:txBody>
          <a:bodyPr wrap="none" rtlCol="0">
            <a:spAutoFit/>
          </a:bodyPr>
          <a:lstStyle/>
          <a:p>
            <a:r>
              <a:rPr lang="en-US" dirty="0"/>
              <a:t>16S </a:t>
            </a:r>
          </a:p>
          <a:p>
            <a:r>
              <a:rPr lang="en-US" dirty="0"/>
              <a:t>(genus)</a:t>
            </a:r>
          </a:p>
        </p:txBody>
      </p:sp>
      <p:sp>
        <p:nvSpPr>
          <p:cNvPr id="13" name="Rectangle 12">
            <a:extLst>
              <a:ext uri="{FF2B5EF4-FFF2-40B4-BE49-F238E27FC236}">
                <a16:creationId xmlns:a16="http://schemas.microsoft.com/office/drawing/2014/main" id="{2C4174F0-5A2D-42DA-9E1C-47D24126726B}"/>
              </a:ext>
            </a:extLst>
          </p:cNvPr>
          <p:cNvSpPr/>
          <p:nvPr/>
        </p:nvSpPr>
        <p:spPr>
          <a:xfrm>
            <a:off x="8839200" y="3714750"/>
            <a:ext cx="304800" cy="47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239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230D54-64E0-48D3-A96E-2B89301041A9}"/>
              </a:ext>
            </a:extLst>
          </p:cNvPr>
          <p:cNvSpPr/>
          <p:nvPr/>
        </p:nvSpPr>
        <p:spPr>
          <a:xfrm>
            <a:off x="59760" y="5609578"/>
            <a:ext cx="9574530" cy="577081"/>
          </a:xfrm>
          <a:prstGeom prst="rect">
            <a:avLst/>
          </a:prstGeom>
        </p:spPr>
        <p:txBody>
          <a:bodyPr wrap="square">
            <a:spAutoFit/>
          </a:bodyPr>
          <a:lstStyle/>
          <a:p>
            <a:r>
              <a:rPr lang="en-US" sz="900" dirty="0"/>
              <a:t>An Aberrant Microbiota is not Strongly Associated with Incidental Colonic Diverticulosis  </a:t>
            </a:r>
            <a:r>
              <a:rPr lang="en-US" sz="900" dirty="0" err="1"/>
              <a:t>Roshonda</a:t>
            </a:r>
            <a:r>
              <a:rPr lang="en-US" sz="900" dirty="0"/>
              <a:t> B. Jones, Anthony A. Fodor, Anne F. Peery, Matthew C. B. </a:t>
            </a:r>
            <a:r>
              <a:rPr lang="en-US" sz="900" dirty="0" err="1"/>
              <a:t>Tsilimigras</a:t>
            </a:r>
            <a:r>
              <a:rPr lang="en-US" sz="900" dirty="0"/>
              <a:t>, Kathryn </a:t>
            </a:r>
            <a:r>
              <a:rPr lang="en-US" sz="900" dirty="0" err="1"/>
              <a:t>Winglee</a:t>
            </a:r>
            <a:r>
              <a:rPr lang="en-US" sz="900" dirty="0"/>
              <a:t>, Amber </a:t>
            </a:r>
            <a:r>
              <a:rPr lang="en-US" sz="900" dirty="0" err="1"/>
              <a:t>McCoy,Michael</a:t>
            </a:r>
            <a:r>
              <a:rPr lang="en-US" sz="900" dirty="0"/>
              <a:t> </a:t>
            </a:r>
            <a:r>
              <a:rPr lang="en-US" sz="900" dirty="0" err="1"/>
              <a:t>Sioda</a:t>
            </a:r>
            <a:r>
              <a:rPr lang="en-US" sz="900" dirty="0"/>
              <a:t> ,Robert S. Sandler, Temitope O. </a:t>
            </a:r>
            <a:r>
              <a:rPr lang="en-US" sz="900" dirty="0" err="1"/>
              <a:t>Keku</a:t>
            </a:r>
            <a:r>
              <a:rPr lang="en-US" sz="900" dirty="0"/>
              <a:t>.  Scientific Reports.  2018.</a:t>
            </a:r>
          </a:p>
          <a:p>
            <a:endParaRPr lang="en-US" sz="1350" dirty="0"/>
          </a:p>
        </p:txBody>
      </p:sp>
      <p:pic>
        <p:nvPicPr>
          <p:cNvPr id="3" name="Picture 2" descr="Image result for roshonda jones">
            <a:extLst>
              <a:ext uri="{FF2B5EF4-FFF2-40B4-BE49-F238E27FC236}">
                <a16:creationId xmlns:a16="http://schemas.microsoft.com/office/drawing/2014/main" id="{3CEE590D-4EB5-4F12-BE0E-778D2EA0FF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5516" y="1481044"/>
            <a:ext cx="909442" cy="9755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C0141-897C-47F8-A6A4-E8F7F24BF34A}"/>
              </a:ext>
            </a:extLst>
          </p:cNvPr>
          <p:cNvSpPr txBox="1"/>
          <p:nvPr/>
        </p:nvSpPr>
        <p:spPr>
          <a:xfrm>
            <a:off x="6237963" y="1673463"/>
            <a:ext cx="2475101" cy="507831"/>
          </a:xfrm>
          <a:prstGeom prst="rect">
            <a:avLst/>
          </a:prstGeom>
          <a:noFill/>
        </p:spPr>
        <p:txBody>
          <a:bodyPr wrap="none" rtlCol="0">
            <a:spAutoFit/>
          </a:bodyPr>
          <a:lstStyle/>
          <a:p>
            <a:r>
              <a:rPr lang="en-US" sz="1350" dirty="0" err="1"/>
              <a:t>Roshonda</a:t>
            </a:r>
            <a:r>
              <a:rPr lang="en-US" sz="1350" dirty="0"/>
              <a:t> </a:t>
            </a:r>
            <a:r>
              <a:rPr lang="en-US" sz="1350" dirty="0" err="1"/>
              <a:t>Barner</a:t>
            </a:r>
            <a:r>
              <a:rPr lang="en-US" sz="1350" dirty="0"/>
              <a:t> Jones</a:t>
            </a:r>
          </a:p>
          <a:p>
            <a:r>
              <a:rPr lang="en-US" sz="1350" dirty="0"/>
              <a:t>University of Southern California</a:t>
            </a:r>
          </a:p>
        </p:txBody>
      </p:sp>
      <p:pic>
        <p:nvPicPr>
          <p:cNvPr id="5" name="Picture 4" descr="Keku">
            <a:extLst>
              <a:ext uri="{FF2B5EF4-FFF2-40B4-BE49-F238E27FC236}">
                <a16:creationId xmlns:a16="http://schemas.microsoft.com/office/drawing/2014/main" id="{BC4DA452-0507-4BDF-824D-464E445C9D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1741" y="2589137"/>
            <a:ext cx="864845" cy="10810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E7EA5F0-FE62-4008-BA1C-8DA8EF7F9B9A}"/>
              </a:ext>
            </a:extLst>
          </p:cNvPr>
          <p:cNvSpPr txBox="1"/>
          <p:nvPr/>
        </p:nvSpPr>
        <p:spPr>
          <a:xfrm>
            <a:off x="6239528" y="2708424"/>
            <a:ext cx="1290738" cy="507831"/>
          </a:xfrm>
          <a:prstGeom prst="rect">
            <a:avLst/>
          </a:prstGeom>
          <a:noFill/>
        </p:spPr>
        <p:txBody>
          <a:bodyPr wrap="none" rtlCol="0">
            <a:spAutoFit/>
          </a:bodyPr>
          <a:lstStyle/>
          <a:p>
            <a:r>
              <a:rPr lang="en-US" sz="1350" dirty="0" err="1"/>
              <a:t>Temitope</a:t>
            </a:r>
            <a:r>
              <a:rPr lang="en-US" sz="1350" dirty="0"/>
              <a:t> </a:t>
            </a:r>
            <a:r>
              <a:rPr lang="en-US" sz="1350" dirty="0" err="1"/>
              <a:t>Keku</a:t>
            </a:r>
            <a:endParaRPr lang="en-US" sz="1350" dirty="0"/>
          </a:p>
          <a:p>
            <a:r>
              <a:rPr lang="en-US" sz="1350" dirty="0"/>
              <a:t>UNC Chapel Hill</a:t>
            </a:r>
          </a:p>
        </p:txBody>
      </p:sp>
      <p:sp>
        <p:nvSpPr>
          <p:cNvPr id="7" name="TextBox 6">
            <a:extLst>
              <a:ext uri="{FF2B5EF4-FFF2-40B4-BE49-F238E27FC236}">
                <a16:creationId xmlns:a16="http://schemas.microsoft.com/office/drawing/2014/main" id="{464376F2-2421-4BC7-9468-7221DB7C3C6D}"/>
              </a:ext>
            </a:extLst>
          </p:cNvPr>
          <p:cNvSpPr txBox="1"/>
          <p:nvPr/>
        </p:nvSpPr>
        <p:spPr>
          <a:xfrm>
            <a:off x="328809" y="2308702"/>
            <a:ext cx="4204997" cy="50783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Biopsies from 226 case and 309 control obtained via</a:t>
            </a:r>
          </a:p>
          <a:p>
            <a:r>
              <a:rPr lang="en-US" sz="1350" dirty="0">
                <a:latin typeface="Arial" panose="020B0604020202020204" pitchFamily="34" charset="0"/>
                <a:cs typeface="Arial" panose="020B0604020202020204" pitchFamily="34" charset="0"/>
              </a:rPr>
              <a:t>colonoscopy </a:t>
            </a:r>
          </a:p>
        </p:txBody>
      </p:sp>
      <p:pic>
        <p:nvPicPr>
          <p:cNvPr id="1030" name="Picture 6" descr="Related image">
            <a:extLst>
              <a:ext uri="{FF2B5EF4-FFF2-40B4-BE49-F238E27FC236}">
                <a16:creationId xmlns:a16="http://schemas.microsoft.com/office/drawing/2014/main" id="{D8890627-632E-42B9-9D98-6AA16F530C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920" y="926622"/>
            <a:ext cx="1267379" cy="126737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A3BDC6C-F33A-4068-95EA-A08227827A95}"/>
              </a:ext>
            </a:extLst>
          </p:cNvPr>
          <p:cNvSpPr/>
          <p:nvPr/>
        </p:nvSpPr>
        <p:spPr>
          <a:xfrm>
            <a:off x="280269" y="5431939"/>
            <a:ext cx="7921147" cy="253916"/>
          </a:xfrm>
          <a:prstGeom prst="rect">
            <a:avLst/>
          </a:prstGeom>
        </p:spPr>
        <p:txBody>
          <a:bodyPr wrap="square">
            <a:spAutoFit/>
          </a:bodyPr>
          <a:lstStyle/>
          <a:p>
            <a:r>
              <a:rPr lang="en-US" sz="1050" dirty="0"/>
              <a:t>Image: https://www.merckmanuals.com/-/media/manual/professional/images/diverticulosis_high.jpg?la=en&amp;thn=0&amp;mw=350</a:t>
            </a:r>
          </a:p>
        </p:txBody>
      </p:sp>
    </p:spTree>
    <p:extLst>
      <p:ext uri="{BB962C8B-B14F-4D97-AF65-F5344CB8AC3E}">
        <p14:creationId xmlns:p14="http://schemas.microsoft.com/office/powerpoint/2010/main" val="3857767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BC8FD7-5AF3-4635-8375-08BCA5A7F16D}"/>
              </a:ext>
            </a:extLst>
          </p:cNvPr>
          <p:cNvPicPr>
            <a:picLocks noChangeAspect="1"/>
          </p:cNvPicPr>
          <p:nvPr/>
        </p:nvPicPr>
        <p:blipFill>
          <a:blip r:embed="rId2"/>
          <a:stretch>
            <a:fillRect/>
          </a:stretch>
        </p:blipFill>
        <p:spPr>
          <a:xfrm>
            <a:off x="71437" y="504825"/>
            <a:ext cx="9001125" cy="4371975"/>
          </a:xfrm>
          <a:prstGeom prst="rect">
            <a:avLst/>
          </a:prstGeom>
        </p:spPr>
      </p:pic>
      <p:sp>
        <p:nvSpPr>
          <p:cNvPr id="7" name="TextBox 6">
            <a:extLst>
              <a:ext uri="{FF2B5EF4-FFF2-40B4-BE49-F238E27FC236}">
                <a16:creationId xmlns:a16="http://schemas.microsoft.com/office/drawing/2014/main" id="{73D22263-703C-42BB-AFE2-E54DC897C68B}"/>
              </a:ext>
            </a:extLst>
          </p:cNvPr>
          <p:cNvSpPr txBox="1"/>
          <p:nvPr/>
        </p:nvSpPr>
        <p:spPr>
          <a:xfrm>
            <a:off x="609600" y="6091535"/>
            <a:ext cx="7120539" cy="461665"/>
          </a:xfrm>
          <a:prstGeom prst="rect">
            <a:avLst/>
          </a:prstGeom>
          <a:noFill/>
        </p:spPr>
        <p:txBody>
          <a:bodyPr wrap="none" rtlCol="0">
            <a:spAutoFit/>
          </a:bodyPr>
          <a:lstStyle/>
          <a:p>
            <a:r>
              <a:rPr lang="en-US" sz="1200" dirty="0"/>
              <a:t>Inference-based accuracy of metagenome prediction tools varies across sample types and functional categories</a:t>
            </a:r>
          </a:p>
          <a:p>
            <a:r>
              <a:rPr lang="en-US" sz="1200" dirty="0"/>
              <a:t>Shan Sun, </a:t>
            </a:r>
            <a:r>
              <a:rPr lang="en-US" sz="1200" dirty="0" err="1"/>
              <a:t>Roshonda</a:t>
            </a:r>
            <a:r>
              <a:rPr lang="en-US" sz="1200" dirty="0"/>
              <a:t> B Jones, Anthony A Fodor.  microbiome, 2020</a:t>
            </a:r>
          </a:p>
        </p:txBody>
      </p:sp>
    </p:spTree>
    <p:extLst>
      <p:ext uri="{BB962C8B-B14F-4D97-AF65-F5344CB8AC3E}">
        <p14:creationId xmlns:p14="http://schemas.microsoft.com/office/powerpoint/2010/main" val="3363706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73C25C-411D-4DD5-8773-3981721510AC}"/>
              </a:ext>
            </a:extLst>
          </p:cNvPr>
          <p:cNvSpPr/>
          <p:nvPr/>
        </p:nvSpPr>
        <p:spPr>
          <a:xfrm>
            <a:off x="1447800" y="1997839"/>
            <a:ext cx="6172200" cy="1477328"/>
          </a:xfrm>
          <a:prstGeom prst="rect">
            <a:avLst/>
          </a:prstGeom>
        </p:spPr>
        <p:txBody>
          <a:bodyPr wrap="square">
            <a:spAutoFit/>
          </a:bodyPr>
          <a:lstStyle/>
          <a:p>
            <a:r>
              <a:rPr lang="en-US" dirty="0">
                <a:latin typeface="Arial" panose="020B0604020202020204" pitchFamily="34" charset="0"/>
                <a:cs typeface="Arial" panose="020B0604020202020204" pitchFamily="34" charset="0"/>
              </a:rPr>
              <a:t>Assertion:</a:t>
            </a:r>
          </a:p>
          <a:p>
            <a:r>
              <a:rPr lang="en-US" dirty="0">
                <a:latin typeface="Arial" panose="020B0604020202020204" pitchFamily="34" charset="0"/>
                <a:cs typeface="Arial" panose="020B0604020202020204" pitchFamily="34" charset="0"/>
              </a:rPr>
              <a:t>	Metagenome shotgun sequences “predicted” 	from 16S should be used with extreme caution.	</a:t>
            </a:r>
          </a:p>
          <a:p>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796908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B8731D-762A-4B89-8B71-2799C1E6A9AA}"/>
              </a:ext>
            </a:extLst>
          </p:cNvPr>
          <p:cNvPicPr>
            <a:picLocks noChangeAspect="1"/>
          </p:cNvPicPr>
          <p:nvPr/>
        </p:nvPicPr>
        <p:blipFill>
          <a:blip r:embed="rId3"/>
          <a:stretch>
            <a:fillRect/>
          </a:stretch>
        </p:blipFill>
        <p:spPr>
          <a:xfrm>
            <a:off x="0" y="809323"/>
            <a:ext cx="9144000" cy="5239354"/>
          </a:xfrm>
          <a:prstGeom prst="rect">
            <a:avLst/>
          </a:prstGeom>
        </p:spPr>
      </p:pic>
      <p:sp>
        <p:nvSpPr>
          <p:cNvPr id="6" name="TextBox 5">
            <a:extLst>
              <a:ext uri="{FF2B5EF4-FFF2-40B4-BE49-F238E27FC236}">
                <a16:creationId xmlns:a16="http://schemas.microsoft.com/office/drawing/2014/main" id="{966F0124-81B3-4420-84EB-5F0518D05FF8}"/>
              </a:ext>
            </a:extLst>
          </p:cNvPr>
          <p:cNvSpPr txBox="1"/>
          <p:nvPr/>
        </p:nvSpPr>
        <p:spPr>
          <a:xfrm>
            <a:off x="609600" y="6091535"/>
            <a:ext cx="7120539" cy="461665"/>
          </a:xfrm>
          <a:prstGeom prst="rect">
            <a:avLst/>
          </a:prstGeom>
          <a:noFill/>
        </p:spPr>
        <p:txBody>
          <a:bodyPr wrap="none" rtlCol="0">
            <a:spAutoFit/>
          </a:bodyPr>
          <a:lstStyle/>
          <a:p>
            <a:r>
              <a:rPr lang="en-US" sz="1200" dirty="0"/>
              <a:t>Inference-based accuracy of metagenome prediction tools varies across sample types and functional categories</a:t>
            </a:r>
          </a:p>
          <a:p>
            <a:r>
              <a:rPr lang="en-US" sz="1200" dirty="0"/>
              <a:t>Shan Sun, </a:t>
            </a:r>
            <a:r>
              <a:rPr lang="en-US" sz="1200" dirty="0" err="1"/>
              <a:t>Roshonda</a:t>
            </a:r>
            <a:r>
              <a:rPr lang="en-US" sz="1200" dirty="0"/>
              <a:t> B Jones, Anthony A Fodor.  microbiome, 2020</a:t>
            </a:r>
          </a:p>
        </p:txBody>
      </p:sp>
    </p:spTree>
    <p:extLst>
      <p:ext uri="{BB962C8B-B14F-4D97-AF65-F5344CB8AC3E}">
        <p14:creationId xmlns:p14="http://schemas.microsoft.com/office/powerpoint/2010/main" val="3795587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2F2FB0-709C-4770-9E85-676072B24C0E}"/>
              </a:ext>
            </a:extLst>
          </p:cNvPr>
          <p:cNvSpPr txBox="1"/>
          <p:nvPr/>
        </p:nvSpPr>
        <p:spPr>
          <a:xfrm>
            <a:off x="838200" y="1752600"/>
            <a:ext cx="7545655"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Assertion: Drugs and surgery represent a more robust and reproducible </a:t>
            </a:r>
          </a:p>
          <a:p>
            <a:r>
              <a:rPr lang="en-US" dirty="0">
                <a:latin typeface="Arial" panose="020B0604020202020204" pitchFamily="34" charset="0"/>
                <a:cs typeface="Arial" panose="020B0604020202020204" pitchFamily="34" charset="0"/>
              </a:rPr>
              <a:t>microbial signal than “natural” phenotypic variation</a:t>
            </a:r>
          </a:p>
        </p:txBody>
      </p:sp>
    </p:spTree>
    <p:extLst>
      <p:ext uri="{BB962C8B-B14F-4D97-AF65-F5344CB8AC3E}">
        <p14:creationId xmlns:p14="http://schemas.microsoft.com/office/powerpoint/2010/main" val="125443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7FDF37-C4A2-4715-8464-F4407A1F157B}"/>
              </a:ext>
            </a:extLst>
          </p:cNvPr>
          <p:cNvPicPr>
            <a:picLocks noChangeAspect="1"/>
          </p:cNvPicPr>
          <p:nvPr/>
        </p:nvPicPr>
        <p:blipFill>
          <a:blip r:embed="rId2"/>
          <a:stretch>
            <a:fillRect/>
          </a:stretch>
        </p:blipFill>
        <p:spPr>
          <a:xfrm>
            <a:off x="381000" y="293132"/>
            <a:ext cx="5673716" cy="6488668"/>
          </a:xfrm>
          <a:prstGeom prst="rect">
            <a:avLst/>
          </a:prstGeom>
        </p:spPr>
      </p:pic>
      <p:sp>
        <p:nvSpPr>
          <p:cNvPr id="5" name="TextBox 4">
            <a:extLst>
              <a:ext uri="{FF2B5EF4-FFF2-40B4-BE49-F238E27FC236}">
                <a16:creationId xmlns:a16="http://schemas.microsoft.com/office/drawing/2014/main" id="{5C5CDA7D-F6F3-4927-85E9-00D841C17171}"/>
              </a:ext>
            </a:extLst>
          </p:cNvPr>
          <p:cNvSpPr txBox="1"/>
          <p:nvPr/>
        </p:nvSpPr>
        <p:spPr>
          <a:xfrm>
            <a:off x="228600" y="-76200"/>
            <a:ext cx="78021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Pairwise Meta-analysis of associations with age shows little reproducibility </a:t>
            </a:r>
          </a:p>
        </p:txBody>
      </p:sp>
      <p:pic>
        <p:nvPicPr>
          <p:cNvPr id="1026" name="Picture 2" descr="Profile photo of Anh Moss">
            <a:extLst>
              <a:ext uri="{FF2B5EF4-FFF2-40B4-BE49-F238E27FC236}">
                <a16:creationId xmlns:a16="http://schemas.microsoft.com/office/drawing/2014/main" id="{CC25FD45-3703-4D10-A76C-1150908D8A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533400"/>
            <a:ext cx="1571625" cy="15716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63032C5-1B01-4052-A4D1-837530DAB46B}"/>
              </a:ext>
            </a:extLst>
          </p:cNvPr>
          <p:cNvSpPr/>
          <p:nvPr/>
        </p:nvSpPr>
        <p:spPr>
          <a:xfrm>
            <a:off x="7162800" y="2345293"/>
            <a:ext cx="1112805" cy="369332"/>
          </a:xfrm>
          <a:prstGeom prst="rect">
            <a:avLst/>
          </a:prstGeom>
        </p:spPr>
        <p:txBody>
          <a:bodyPr wrap="none">
            <a:spAutoFit/>
          </a:bodyPr>
          <a:lstStyle/>
          <a:p>
            <a:r>
              <a:rPr lang="en-US" dirty="0"/>
              <a:t>Anh Moss</a:t>
            </a:r>
          </a:p>
        </p:txBody>
      </p:sp>
    </p:spTree>
    <p:extLst>
      <p:ext uri="{BB962C8B-B14F-4D97-AF65-F5344CB8AC3E}">
        <p14:creationId xmlns:p14="http://schemas.microsoft.com/office/powerpoint/2010/main" val="871910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75E6BF-6CF9-4251-B49F-C751D92FBA95}"/>
              </a:ext>
            </a:extLst>
          </p:cNvPr>
          <p:cNvSpPr/>
          <p:nvPr/>
        </p:nvSpPr>
        <p:spPr>
          <a:xfrm>
            <a:off x="1447800" y="1997839"/>
            <a:ext cx="6172200" cy="1200329"/>
          </a:xfrm>
          <a:prstGeom prst="rect">
            <a:avLst/>
          </a:prstGeom>
        </p:spPr>
        <p:txBody>
          <a:bodyPr wrap="square">
            <a:spAutoFit/>
          </a:bodyPr>
          <a:lstStyle/>
          <a:p>
            <a:r>
              <a:rPr lang="en-US" dirty="0">
                <a:latin typeface="Arial" panose="020B0604020202020204" pitchFamily="34" charset="0"/>
                <a:cs typeface="Arial" panose="020B0604020202020204" pitchFamily="34" charset="0"/>
              </a:rPr>
              <a:t>Assertion:</a:t>
            </a:r>
          </a:p>
          <a:p>
            <a:r>
              <a:rPr lang="en-US" dirty="0">
                <a:latin typeface="Arial" panose="020B0604020202020204" pitchFamily="34" charset="0"/>
                <a:cs typeface="Arial" panose="020B0604020202020204" pitchFamily="34" charset="0"/>
              </a:rPr>
              <a:t>	The human and mouse guts represent profoundly</a:t>
            </a:r>
          </a:p>
          <a:p>
            <a:r>
              <a:rPr lang="en-US" dirty="0">
                <a:latin typeface="Arial" panose="020B0604020202020204" pitchFamily="34" charset="0"/>
                <a:cs typeface="Arial" panose="020B0604020202020204" pitchFamily="34" charset="0"/>
              </a:rPr>
              <a:t>	different ecosystems</a:t>
            </a:r>
          </a:p>
          <a:p>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3191146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38202" y="1517178"/>
            <a:ext cx="6953665" cy="4309213"/>
            <a:chOff x="676405" y="203499"/>
            <a:chExt cx="10451952" cy="6477114"/>
          </a:xfrm>
        </p:grpSpPr>
        <p:sp>
          <p:nvSpPr>
            <p:cNvPr id="49" name="Rectangle 48">
              <a:extLst>
                <a:ext uri="{FF2B5EF4-FFF2-40B4-BE49-F238E27FC236}">
                  <a16:creationId xmlns:a16="http://schemas.microsoft.com/office/drawing/2014/main" id="{7244B28E-CC33-ED4B-BB10-38A1D44A9233}"/>
                </a:ext>
              </a:extLst>
            </p:cNvPr>
            <p:cNvSpPr/>
            <p:nvPr/>
          </p:nvSpPr>
          <p:spPr>
            <a:xfrm>
              <a:off x="5284608" y="203499"/>
              <a:ext cx="1280348" cy="641441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a:extLst>
                <a:ext uri="{FF2B5EF4-FFF2-40B4-BE49-F238E27FC236}">
                  <a16:creationId xmlns:a16="http://schemas.microsoft.com/office/drawing/2014/main" id="{CC996AC9-0496-1D44-A42C-1155C897DF1F}"/>
                </a:ext>
              </a:extLst>
            </p:cNvPr>
            <p:cNvPicPr>
              <a:picLocks noChangeAspect="1"/>
            </p:cNvPicPr>
            <p:nvPr/>
          </p:nvPicPr>
          <p:blipFill>
            <a:blip r:embed="rId3"/>
            <a:stretch>
              <a:fillRect/>
            </a:stretch>
          </p:blipFill>
          <p:spPr>
            <a:xfrm>
              <a:off x="2426669" y="1215914"/>
              <a:ext cx="812800" cy="1384300"/>
            </a:xfrm>
            <a:prstGeom prst="rect">
              <a:avLst/>
            </a:prstGeom>
          </p:spPr>
        </p:pic>
        <p:pic>
          <p:nvPicPr>
            <p:cNvPr id="5" name="Picture 4">
              <a:extLst>
                <a:ext uri="{FF2B5EF4-FFF2-40B4-BE49-F238E27FC236}">
                  <a16:creationId xmlns:a16="http://schemas.microsoft.com/office/drawing/2014/main" id="{264A0A67-E32D-E540-A6B3-A9215EF36115}"/>
                </a:ext>
              </a:extLst>
            </p:cNvPr>
            <p:cNvPicPr>
              <a:picLocks noChangeAspect="1"/>
            </p:cNvPicPr>
            <p:nvPr/>
          </p:nvPicPr>
          <p:blipFill>
            <a:blip r:embed="rId4"/>
            <a:stretch>
              <a:fillRect/>
            </a:stretch>
          </p:blipFill>
          <p:spPr>
            <a:xfrm>
              <a:off x="2520389" y="2850517"/>
              <a:ext cx="685800" cy="1358900"/>
            </a:xfrm>
            <a:prstGeom prst="rect">
              <a:avLst/>
            </a:prstGeom>
          </p:spPr>
        </p:pic>
        <p:pic>
          <p:nvPicPr>
            <p:cNvPr id="7" name="Picture 6">
              <a:extLst>
                <a:ext uri="{FF2B5EF4-FFF2-40B4-BE49-F238E27FC236}">
                  <a16:creationId xmlns:a16="http://schemas.microsoft.com/office/drawing/2014/main" id="{65975F48-54CD-0041-BD60-F569CF6CAD3D}"/>
                </a:ext>
              </a:extLst>
            </p:cNvPr>
            <p:cNvPicPr>
              <a:picLocks noChangeAspect="1"/>
            </p:cNvPicPr>
            <p:nvPr/>
          </p:nvPicPr>
          <p:blipFill>
            <a:blip r:embed="rId5"/>
            <a:stretch>
              <a:fillRect/>
            </a:stretch>
          </p:blipFill>
          <p:spPr>
            <a:xfrm>
              <a:off x="2445636" y="4619518"/>
              <a:ext cx="787400" cy="1358900"/>
            </a:xfrm>
            <a:prstGeom prst="rect">
              <a:avLst/>
            </a:prstGeom>
          </p:spPr>
        </p:pic>
        <p:pic>
          <p:nvPicPr>
            <p:cNvPr id="8" name="Picture 7">
              <a:extLst>
                <a:ext uri="{FF2B5EF4-FFF2-40B4-BE49-F238E27FC236}">
                  <a16:creationId xmlns:a16="http://schemas.microsoft.com/office/drawing/2014/main" id="{EB6A8F74-3B75-CE47-B3CF-7E53295DDEBE}"/>
                </a:ext>
              </a:extLst>
            </p:cNvPr>
            <p:cNvPicPr>
              <a:picLocks noChangeAspect="1"/>
            </p:cNvPicPr>
            <p:nvPr/>
          </p:nvPicPr>
          <p:blipFill>
            <a:blip r:embed="rId6"/>
            <a:stretch>
              <a:fillRect/>
            </a:stretch>
          </p:blipFill>
          <p:spPr>
            <a:xfrm>
              <a:off x="7029189" y="1319177"/>
              <a:ext cx="431800" cy="850900"/>
            </a:xfrm>
            <a:prstGeom prst="rect">
              <a:avLst/>
            </a:prstGeom>
          </p:spPr>
        </p:pic>
        <p:pic>
          <p:nvPicPr>
            <p:cNvPr id="9" name="Picture 8">
              <a:extLst>
                <a:ext uri="{FF2B5EF4-FFF2-40B4-BE49-F238E27FC236}">
                  <a16:creationId xmlns:a16="http://schemas.microsoft.com/office/drawing/2014/main" id="{A79A6E4D-1EEF-A44F-A3D9-4762D3F3E128}"/>
                </a:ext>
              </a:extLst>
            </p:cNvPr>
            <p:cNvPicPr>
              <a:picLocks noChangeAspect="1"/>
            </p:cNvPicPr>
            <p:nvPr/>
          </p:nvPicPr>
          <p:blipFill>
            <a:blip r:embed="rId6"/>
            <a:stretch>
              <a:fillRect/>
            </a:stretch>
          </p:blipFill>
          <p:spPr>
            <a:xfrm>
              <a:off x="7015154" y="3170605"/>
              <a:ext cx="431800" cy="850900"/>
            </a:xfrm>
            <a:prstGeom prst="rect">
              <a:avLst/>
            </a:prstGeom>
          </p:spPr>
        </p:pic>
        <p:pic>
          <p:nvPicPr>
            <p:cNvPr id="10" name="Picture 9">
              <a:extLst>
                <a:ext uri="{FF2B5EF4-FFF2-40B4-BE49-F238E27FC236}">
                  <a16:creationId xmlns:a16="http://schemas.microsoft.com/office/drawing/2014/main" id="{6FC5EA3E-1276-DC44-A992-5C5C91B8EDC7}"/>
                </a:ext>
              </a:extLst>
            </p:cNvPr>
            <p:cNvPicPr>
              <a:picLocks noChangeAspect="1"/>
            </p:cNvPicPr>
            <p:nvPr/>
          </p:nvPicPr>
          <p:blipFill>
            <a:blip r:embed="rId6"/>
            <a:stretch>
              <a:fillRect/>
            </a:stretch>
          </p:blipFill>
          <p:spPr>
            <a:xfrm>
              <a:off x="7029189" y="4899802"/>
              <a:ext cx="431800" cy="850900"/>
            </a:xfrm>
            <a:prstGeom prst="rect">
              <a:avLst/>
            </a:prstGeom>
          </p:spPr>
        </p:pic>
        <p:pic>
          <p:nvPicPr>
            <p:cNvPr id="11" name="Picture 10">
              <a:extLst>
                <a:ext uri="{FF2B5EF4-FFF2-40B4-BE49-F238E27FC236}">
                  <a16:creationId xmlns:a16="http://schemas.microsoft.com/office/drawing/2014/main" id="{961DB6A9-E6DA-1341-B729-6B5867E5F46C}"/>
                </a:ext>
              </a:extLst>
            </p:cNvPr>
            <p:cNvPicPr>
              <a:picLocks noChangeAspect="1"/>
            </p:cNvPicPr>
            <p:nvPr/>
          </p:nvPicPr>
          <p:blipFill>
            <a:blip r:embed="rId7"/>
            <a:stretch>
              <a:fillRect/>
            </a:stretch>
          </p:blipFill>
          <p:spPr>
            <a:xfrm>
              <a:off x="4441229" y="1554333"/>
              <a:ext cx="514348" cy="334132"/>
            </a:xfrm>
            <a:prstGeom prst="rect">
              <a:avLst/>
            </a:prstGeom>
          </p:spPr>
        </p:pic>
        <p:pic>
          <p:nvPicPr>
            <p:cNvPr id="12" name="Picture 11">
              <a:extLst>
                <a:ext uri="{FF2B5EF4-FFF2-40B4-BE49-F238E27FC236}">
                  <a16:creationId xmlns:a16="http://schemas.microsoft.com/office/drawing/2014/main" id="{925E2233-B166-994C-A5FA-2AE50561D578}"/>
                </a:ext>
              </a:extLst>
            </p:cNvPr>
            <p:cNvPicPr>
              <a:picLocks noChangeAspect="1"/>
            </p:cNvPicPr>
            <p:nvPr/>
          </p:nvPicPr>
          <p:blipFill>
            <a:blip r:embed="rId7"/>
            <a:stretch>
              <a:fillRect/>
            </a:stretch>
          </p:blipFill>
          <p:spPr>
            <a:xfrm>
              <a:off x="4441229" y="3362901"/>
              <a:ext cx="514348" cy="334132"/>
            </a:xfrm>
            <a:prstGeom prst="rect">
              <a:avLst/>
            </a:prstGeom>
          </p:spPr>
        </p:pic>
        <p:pic>
          <p:nvPicPr>
            <p:cNvPr id="13" name="Picture 12">
              <a:extLst>
                <a:ext uri="{FF2B5EF4-FFF2-40B4-BE49-F238E27FC236}">
                  <a16:creationId xmlns:a16="http://schemas.microsoft.com/office/drawing/2014/main" id="{9518CDB7-3534-5044-A451-00B9C1F4F22F}"/>
                </a:ext>
              </a:extLst>
            </p:cNvPr>
            <p:cNvPicPr>
              <a:picLocks noChangeAspect="1"/>
            </p:cNvPicPr>
            <p:nvPr/>
          </p:nvPicPr>
          <p:blipFill>
            <a:blip r:embed="rId7"/>
            <a:stretch>
              <a:fillRect/>
            </a:stretch>
          </p:blipFill>
          <p:spPr>
            <a:xfrm>
              <a:off x="4472563" y="5164248"/>
              <a:ext cx="514348" cy="334132"/>
            </a:xfrm>
            <a:prstGeom prst="rect">
              <a:avLst/>
            </a:prstGeom>
          </p:spPr>
        </p:pic>
        <p:pic>
          <p:nvPicPr>
            <p:cNvPr id="18" name="Picture 17">
              <a:extLst>
                <a:ext uri="{FF2B5EF4-FFF2-40B4-BE49-F238E27FC236}">
                  <a16:creationId xmlns:a16="http://schemas.microsoft.com/office/drawing/2014/main" id="{B1E12493-5FCE-9C46-B35B-B1DAD714AB46}"/>
                </a:ext>
              </a:extLst>
            </p:cNvPr>
            <p:cNvPicPr>
              <a:picLocks noChangeAspect="1"/>
            </p:cNvPicPr>
            <p:nvPr/>
          </p:nvPicPr>
          <p:blipFill>
            <a:blip r:embed="rId8"/>
            <a:stretch>
              <a:fillRect/>
            </a:stretch>
          </p:blipFill>
          <p:spPr>
            <a:xfrm>
              <a:off x="9440544" y="960685"/>
              <a:ext cx="642142" cy="998537"/>
            </a:xfrm>
            <a:prstGeom prst="rect">
              <a:avLst/>
            </a:prstGeom>
          </p:spPr>
        </p:pic>
        <p:pic>
          <p:nvPicPr>
            <p:cNvPr id="19" name="Picture 18">
              <a:extLst>
                <a:ext uri="{FF2B5EF4-FFF2-40B4-BE49-F238E27FC236}">
                  <a16:creationId xmlns:a16="http://schemas.microsoft.com/office/drawing/2014/main" id="{2BE27AC4-19A3-E247-97A3-7BDBF226761A}"/>
                </a:ext>
              </a:extLst>
            </p:cNvPr>
            <p:cNvPicPr>
              <a:picLocks noChangeAspect="1"/>
            </p:cNvPicPr>
            <p:nvPr/>
          </p:nvPicPr>
          <p:blipFill>
            <a:blip r:embed="rId8"/>
            <a:stretch>
              <a:fillRect/>
            </a:stretch>
          </p:blipFill>
          <p:spPr>
            <a:xfrm>
              <a:off x="9530027" y="2906150"/>
              <a:ext cx="642142" cy="998537"/>
            </a:xfrm>
            <a:prstGeom prst="rect">
              <a:avLst/>
            </a:prstGeom>
          </p:spPr>
        </p:pic>
        <p:pic>
          <p:nvPicPr>
            <p:cNvPr id="20" name="Picture 19">
              <a:extLst>
                <a:ext uri="{FF2B5EF4-FFF2-40B4-BE49-F238E27FC236}">
                  <a16:creationId xmlns:a16="http://schemas.microsoft.com/office/drawing/2014/main" id="{6CB1DC06-2F12-AA44-A06A-3B30185A1A52}"/>
                </a:ext>
              </a:extLst>
            </p:cNvPr>
            <p:cNvPicPr>
              <a:picLocks noChangeAspect="1"/>
            </p:cNvPicPr>
            <p:nvPr/>
          </p:nvPicPr>
          <p:blipFill>
            <a:blip r:embed="rId8"/>
            <a:stretch>
              <a:fillRect/>
            </a:stretch>
          </p:blipFill>
          <p:spPr>
            <a:xfrm>
              <a:off x="9568640" y="4816874"/>
              <a:ext cx="642142" cy="998537"/>
            </a:xfrm>
            <a:prstGeom prst="rect">
              <a:avLst/>
            </a:prstGeom>
          </p:spPr>
        </p:pic>
        <p:sp>
          <p:nvSpPr>
            <p:cNvPr id="25" name="TextBox 24">
              <a:extLst>
                <a:ext uri="{FF2B5EF4-FFF2-40B4-BE49-F238E27FC236}">
                  <a16:creationId xmlns:a16="http://schemas.microsoft.com/office/drawing/2014/main" id="{0623D1D7-C62E-6045-A929-8CF3F6858566}"/>
                </a:ext>
              </a:extLst>
            </p:cNvPr>
            <p:cNvSpPr txBox="1"/>
            <p:nvPr/>
          </p:nvSpPr>
          <p:spPr>
            <a:xfrm>
              <a:off x="676405" y="1622649"/>
              <a:ext cx="1797989" cy="971491"/>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Healthy Control</a:t>
              </a:r>
            </a:p>
            <a:p>
              <a:pPr algn="ctr"/>
              <a:r>
                <a:rPr lang="en-US" sz="1200" dirty="0">
                  <a:latin typeface="Arial" panose="020B0604020202020204" pitchFamily="34" charset="0"/>
                  <a:cs typeface="Arial" panose="020B0604020202020204" pitchFamily="34" charset="0"/>
                </a:rPr>
                <a:t>n=4</a:t>
              </a:r>
            </a:p>
          </p:txBody>
        </p:sp>
        <p:sp>
          <p:nvSpPr>
            <p:cNvPr id="26" name="TextBox 25">
              <a:extLst>
                <a:ext uri="{FF2B5EF4-FFF2-40B4-BE49-F238E27FC236}">
                  <a16:creationId xmlns:a16="http://schemas.microsoft.com/office/drawing/2014/main" id="{E1293447-34EC-B14D-9575-76AEFE819C95}"/>
                </a:ext>
              </a:extLst>
            </p:cNvPr>
            <p:cNvSpPr txBox="1"/>
            <p:nvPr/>
          </p:nvSpPr>
          <p:spPr>
            <a:xfrm>
              <a:off x="840791" y="3180558"/>
              <a:ext cx="1720848" cy="124905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Anorexia before Treatment</a:t>
              </a:r>
            </a:p>
            <a:p>
              <a:pPr algn="ctr"/>
              <a:r>
                <a:rPr lang="en-US" sz="1200" dirty="0">
                  <a:latin typeface="Arial" panose="020B0604020202020204" pitchFamily="34" charset="0"/>
                  <a:cs typeface="Arial" panose="020B0604020202020204" pitchFamily="34" charset="0"/>
                </a:rPr>
                <a:t>n=4</a:t>
              </a:r>
            </a:p>
          </p:txBody>
        </p:sp>
        <p:sp>
          <p:nvSpPr>
            <p:cNvPr id="27" name="TextBox 26">
              <a:extLst>
                <a:ext uri="{FF2B5EF4-FFF2-40B4-BE49-F238E27FC236}">
                  <a16:creationId xmlns:a16="http://schemas.microsoft.com/office/drawing/2014/main" id="{8892DA67-CC9D-DE45-A783-D4B3CA74AF3E}"/>
                </a:ext>
              </a:extLst>
            </p:cNvPr>
            <p:cNvSpPr txBox="1"/>
            <p:nvPr/>
          </p:nvSpPr>
          <p:spPr>
            <a:xfrm>
              <a:off x="791251" y="5000501"/>
              <a:ext cx="1720848" cy="971491"/>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Anorexia after Treatment</a:t>
              </a:r>
            </a:p>
            <a:p>
              <a:pPr algn="ctr"/>
              <a:r>
                <a:rPr lang="en-US" sz="1200" dirty="0">
                  <a:latin typeface="Arial" panose="020B0604020202020204" pitchFamily="34" charset="0"/>
                  <a:cs typeface="Arial" panose="020B0604020202020204" pitchFamily="34" charset="0"/>
                </a:rPr>
                <a:t>n=4</a:t>
              </a:r>
            </a:p>
          </p:txBody>
        </p:sp>
        <p:sp>
          <p:nvSpPr>
            <p:cNvPr id="28" name="TextBox 27">
              <a:extLst>
                <a:ext uri="{FF2B5EF4-FFF2-40B4-BE49-F238E27FC236}">
                  <a16:creationId xmlns:a16="http://schemas.microsoft.com/office/drawing/2014/main" id="{E5F5C727-2E29-CC4F-8640-836CE8C79DC5}"/>
                </a:ext>
              </a:extLst>
            </p:cNvPr>
            <p:cNvSpPr txBox="1"/>
            <p:nvPr/>
          </p:nvSpPr>
          <p:spPr>
            <a:xfrm>
              <a:off x="4033423" y="2023071"/>
              <a:ext cx="1337636" cy="624529"/>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rPr>
                <a:t>n=1/donor</a:t>
              </a:r>
            </a:p>
            <a:p>
              <a:pPr algn="ctr"/>
              <a:r>
                <a:rPr lang="en-US" sz="1050" dirty="0">
                  <a:latin typeface="Arial" panose="020B0604020202020204" pitchFamily="34" charset="0"/>
                  <a:cs typeface="Arial" panose="020B0604020202020204" pitchFamily="34" charset="0"/>
                </a:rPr>
                <a:t>N=4</a:t>
              </a:r>
            </a:p>
          </p:txBody>
        </p:sp>
        <p:sp>
          <p:nvSpPr>
            <p:cNvPr id="31" name="TextBox 30">
              <a:extLst>
                <a:ext uri="{FF2B5EF4-FFF2-40B4-BE49-F238E27FC236}">
                  <a16:creationId xmlns:a16="http://schemas.microsoft.com/office/drawing/2014/main" id="{91E2ABBD-B396-4E47-BB9B-85FBBE9E5B67}"/>
                </a:ext>
              </a:extLst>
            </p:cNvPr>
            <p:cNvSpPr txBox="1"/>
            <p:nvPr/>
          </p:nvSpPr>
          <p:spPr>
            <a:xfrm>
              <a:off x="6479340" y="2146975"/>
              <a:ext cx="1493442" cy="624529"/>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rPr>
                <a:t>n=3-6/donor</a:t>
              </a:r>
            </a:p>
            <a:p>
              <a:pPr algn="ctr"/>
              <a:r>
                <a:rPr lang="en-US" sz="1050" dirty="0">
                  <a:latin typeface="Arial" panose="020B0604020202020204" pitchFamily="34" charset="0"/>
                  <a:cs typeface="Arial" panose="020B0604020202020204" pitchFamily="34" charset="0"/>
                </a:rPr>
                <a:t>N=21 slurries</a:t>
              </a:r>
            </a:p>
          </p:txBody>
        </p:sp>
        <p:sp>
          <p:nvSpPr>
            <p:cNvPr id="32" name="TextBox 31">
              <a:extLst>
                <a:ext uri="{FF2B5EF4-FFF2-40B4-BE49-F238E27FC236}">
                  <a16:creationId xmlns:a16="http://schemas.microsoft.com/office/drawing/2014/main" id="{4B537BEE-48E9-8345-BDAB-AD8D118C5FD2}"/>
                </a:ext>
              </a:extLst>
            </p:cNvPr>
            <p:cNvSpPr txBox="1"/>
            <p:nvPr/>
          </p:nvSpPr>
          <p:spPr>
            <a:xfrm>
              <a:off x="6468612" y="4077324"/>
              <a:ext cx="1493442" cy="624529"/>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rPr>
                <a:t>n=5-7/donor</a:t>
              </a:r>
            </a:p>
            <a:p>
              <a:pPr algn="ctr"/>
              <a:r>
                <a:rPr lang="en-US" sz="1050" dirty="0">
                  <a:latin typeface="Arial" panose="020B0604020202020204" pitchFamily="34" charset="0"/>
                  <a:cs typeface="Arial" panose="020B0604020202020204" pitchFamily="34" charset="0"/>
                </a:rPr>
                <a:t>N=24 slurries</a:t>
              </a:r>
            </a:p>
          </p:txBody>
        </p:sp>
        <p:sp>
          <p:nvSpPr>
            <p:cNvPr id="33" name="TextBox 32">
              <a:extLst>
                <a:ext uri="{FF2B5EF4-FFF2-40B4-BE49-F238E27FC236}">
                  <a16:creationId xmlns:a16="http://schemas.microsoft.com/office/drawing/2014/main" id="{F4EB38BE-28B8-734C-8AF1-913D85250139}"/>
                </a:ext>
              </a:extLst>
            </p:cNvPr>
            <p:cNvSpPr txBox="1"/>
            <p:nvPr/>
          </p:nvSpPr>
          <p:spPr>
            <a:xfrm>
              <a:off x="6494797" y="5750702"/>
              <a:ext cx="1493442" cy="624529"/>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rPr>
                <a:t>n=5-6/donor</a:t>
              </a:r>
            </a:p>
            <a:p>
              <a:pPr algn="ctr"/>
              <a:r>
                <a:rPr lang="en-US" sz="1050" dirty="0">
                  <a:latin typeface="Arial" panose="020B0604020202020204" pitchFamily="34" charset="0"/>
                  <a:cs typeface="Arial" panose="020B0604020202020204" pitchFamily="34" charset="0"/>
                </a:rPr>
                <a:t>N=23 slurries</a:t>
              </a:r>
            </a:p>
          </p:txBody>
        </p:sp>
        <p:sp>
          <p:nvSpPr>
            <p:cNvPr id="34" name="TextBox 33">
              <a:extLst>
                <a:ext uri="{FF2B5EF4-FFF2-40B4-BE49-F238E27FC236}">
                  <a16:creationId xmlns:a16="http://schemas.microsoft.com/office/drawing/2014/main" id="{75CF3E78-196E-D741-A22B-5B958817E85C}"/>
                </a:ext>
              </a:extLst>
            </p:cNvPr>
            <p:cNvSpPr txBox="1"/>
            <p:nvPr/>
          </p:nvSpPr>
          <p:spPr>
            <a:xfrm>
              <a:off x="3977358" y="3735778"/>
              <a:ext cx="1337636" cy="624529"/>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rPr>
                <a:t>n=1/donor</a:t>
              </a:r>
            </a:p>
            <a:p>
              <a:pPr algn="ctr"/>
              <a:r>
                <a:rPr lang="en-US" sz="1050" dirty="0">
                  <a:latin typeface="Arial" panose="020B0604020202020204" pitchFamily="34" charset="0"/>
                  <a:cs typeface="Arial" panose="020B0604020202020204" pitchFamily="34" charset="0"/>
                </a:rPr>
                <a:t>N=4</a:t>
              </a:r>
            </a:p>
          </p:txBody>
        </p:sp>
        <p:sp>
          <p:nvSpPr>
            <p:cNvPr id="35" name="TextBox 34">
              <a:extLst>
                <a:ext uri="{FF2B5EF4-FFF2-40B4-BE49-F238E27FC236}">
                  <a16:creationId xmlns:a16="http://schemas.microsoft.com/office/drawing/2014/main" id="{96E91A8A-C9D8-454A-8BFE-461807502CF8}"/>
                </a:ext>
              </a:extLst>
            </p:cNvPr>
            <p:cNvSpPr txBox="1"/>
            <p:nvPr/>
          </p:nvSpPr>
          <p:spPr>
            <a:xfrm>
              <a:off x="4113600" y="5659322"/>
              <a:ext cx="1337636" cy="624529"/>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rPr>
                <a:t>n=1/donor</a:t>
              </a:r>
            </a:p>
            <a:p>
              <a:pPr algn="ctr"/>
              <a:r>
                <a:rPr lang="en-US" sz="1050" dirty="0">
                  <a:latin typeface="Arial" panose="020B0604020202020204" pitchFamily="34" charset="0"/>
                  <a:cs typeface="Arial" panose="020B0604020202020204" pitchFamily="34" charset="0"/>
                </a:rPr>
                <a:t>N=3</a:t>
              </a:r>
            </a:p>
          </p:txBody>
        </p:sp>
        <p:sp>
          <p:nvSpPr>
            <p:cNvPr id="36" name="TextBox 35">
              <a:extLst>
                <a:ext uri="{FF2B5EF4-FFF2-40B4-BE49-F238E27FC236}">
                  <a16:creationId xmlns:a16="http://schemas.microsoft.com/office/drawing/2014/main" id="{BE643007-F818-C94E-B598-EDD0839AE4E7}"/>
                </a:ext>
              </a:extLst>
            </p:cNvPr>
            <p:cNvSpPr txBox="1"/>
            <p:nvPr/>
          </p:nvSpPr>
          <p:spPr>
            <a:xfrm>
              <a:off x="8748823" y="1993577"/>
              <a:ext cx="2265136" cy="867402"/>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rPr>
                <a:t>n=1-3/slurry</a:t>
              </a:r>
            </a:p>
            <a:p>
              <a:pPr algn="ctr"/>
              <a:r>
                <a:rPr lang="en-US" sz="1050" dirty="0">
                  <a:latin typeface="Arial" panose="020B0604020202020204" pitchFamily="34" charset="0"/>
                  <a:cs typeface="Arial" panose="020B0604020202020204" pitchFamily="34" charset="0"/>
                </a:rPr>
                <a:t>n=12-14/donor</a:t>
              </a:r>
            </a:p>
            <a:p>
              <a:pPr algn="ctr"/>
              <a:r>
                <a:rPr lang="en-US" sz="1050" dirty="0">
                  <a:latin typeface="Arial" panose="020B0604020202020204" pitchFamily="34" charset="0"/>
                  <a:cs typeface="Arial" panose="020B0604020202020204" pitchFamily="34" charset="0"/>
                </a:rPr>
                <a:t>N=50 mice</a:t>
              </a:r>
            </a:p>
          </p:txBody>
        </p:sp>
        <p:sp>
          <p:nvSpPr>
            <p:cNvPr id="37" name="TextBox 36">
              <a:extLst>
                <a:ext uri="{FF2B5EF4-FFF2-40B4-BE49-F238E27FC236}">
                  <a16:creationId xmlns:a16="http://schemas.microsoft.com/office/drawing/2014/main" id="{E79A2298-761E-0544-AB84-5F686185651A}"/>
                </a:ext>
              </a:extLst>
            </p:cNvPr>
            <p:cNvSpPr txBox="1"/>
            <p:nvPr/>
          </p:nvSpPr>
          <p:spPr>
            <a:xfrm>
              <a:off x="8744270" y="3917935"/>
              <a:ext cx="2384087" cy="867402"/>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rPr>
                <a:t>n=1-3/slurry</a:t>
              </a:r>
            </a:p>
            <a:p>
              <a:pPr algn="ctr"/>
              <a:r>
                <a:rPr lang="en-US" sz="1050" dirty="0">
                  <a:latin typeface="Arial" panose="020B0604020202020204" pitchFamily="34" charset="0"/>
                  <a:cs typeface="Arial" panose="020B0604020202020204" pitchFamily="34" charset="0"/>
                </a:rPr>
                <a:t>n=12-14 /donor</a:t>
              </a:r>
            </a:p>
            <a:p>
              <a:pPr algn="ctr"/>
              <a:r>
                <a:rPr lang="en-US" sz="1050" dirty="0">
                  <a:latin typeface="Arial" panose="020B0604020202020204" pitchFamily="34" charset="0"/>
                  <a:cs typeface="Arial" panose="020B0604020202020204" pitchFamily="34" charset="0"/>
                </a:rPr>
                <a:t>N=50 mice</a:t>
              </a:r>
            </a:p>
          </p:txBody>
        </p:sp>
        <p:sp>
          <p:nvSpPr>
            <p:cNvPr id="38" name="TextBox 37">
              <a:extLst>
                <a:ext uri="{FF2B5EF4-FFF2-40B4-BE49-F238E27FC236}">
                  <a16:creationId xmlns:a16="http://schemas.microsoft.com/office/drawing/2014/main" id="{2287AE8C-F754-E644-8DD2-A4C16760550B}"/>
                </a:ext>
              </a:extLst>
            </p:cNvPr>
            <p:cNvSpPr txBox="1"/>
            <p:nvPr/>
          </p:nvSpPr>
          <p:spPr>
            <a:xfrm>
              <a:off x="9002797" y="5813211"/>
              <a:ext cx="2011160" cy="867402"/>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rPr>
                <a:t>n=1-4/slurry</a:t>
              </a:r>
            </a:p>
            <a:p>
              <a:pPr algn="ctr"/>
              <a:r>
                <a:rPr lang="en-US" sz="1050" dirty="0">
                  <a:latin typeface="Arial" panose="020B0604020202020204" pitchFamily="34" charset="0"/>
                  <a:cs typeface="Arial" panose="020B0604020202020204" pitchFamily="34" charset="0"/>
                </a:rPr>
                <a:t>n= 12-16 /donor</a:t>
              </a:r>
            </a:p>
            <a:p>
              <a:pPr algn="ctr"/>
              <a:r>
                <a:rPr lang="en-US" sz="1050" dirty="0">
                  <a:latin typeface="Arial" panose="020B0604020202020204" pitchFamily="34" charset="0"/>
                  <a:cs typeface="Arial" panose="020B0604020202020204" pitchFamily="34" charset="0"/>
                </a:rPr>
                <a:t>N=52 mice</a:t>
              </a:r>
            </a:p>
          </p:txBody>
        </p:sp>
        <p:sp>
          <p:nvSpPr>
            <p:cNvPr id="39" name="Right Arrow 38">
              <a:extLst>
                <a:ext uri="{FF2B5EF4-FFF2-40B4-BE49-F238E27FC236}">
                  <a16:creationId xmlns:a16="http://schemas.microsoft.com/office/drawing/2014/main" id="{FAC63AE5-74F1-2841-8B5B-277A44F5B2AC}"/>
                </a:ext>
              </a:extLst>
            </p:cNvPr>
            <p:cNvSpPr/>
            <p:nvPr/>
          </p:nvSpPr>
          <p:spPr>
            <a:xfrm>
              <a:off x="3303500" y="1685266"/>
              <a:ext cx="869222" cy="2276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Right Arrow 39">
              <a:extLst>
                <a:ext uri="{FF2B5EF4-FFF2-40B4-BE49-F238E27FC236}">
                  <a16:creationId xmlns:a16="http://schemas.microsoft.com/office/drawing/2014/main" id="{BA83AE2A-46FA-A94B-9AEE-BD7FA217E156}"/>
                </a:ext>
              </a:extLst>
            </p:cNvPr>
            <p:cNvSpPr/>
            <p:nvPr/>
          </p:nvSpPr>
          <p:spPr>
            <a:xfrm>
              <a:off x="3274356" y="3482209"/>
              <a:ext cx="869222" cy="2276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Right Arrow 40">
              <a:extLst>
                <a:ext uri="{FF2B5EF4-FFF2-40B4-BE49-F238E27FC236}">
                  <a16:creationId xmlns:a16="http://schemas.microsoft.com/office/drawing/2014/main" id="{921C0499-33B6-8B4F-9515-52576CD5A42F}"/>
                </a:ext>
              </a:extLst>
            </p:cNvPr>
            <p:cNvSpPr/>
            <p:nvPr/>
          </p:nvSpPr>
          <p:spPr>
            <a:xfrm>
              <a:off x="3303500" y="5211406"/>
              <a:ext cx="869222" cy="2276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Right Arrow 41">
              <a:extLst>
                <a:ext uri="{FF2B5EF4-FFF2-40B4-BE49-F238E27FC236}">
                  <a16:creationId xmlns:a16="http://schemas.microsoft.com/office/drawing/2014/main" id="{9189E15C-FBF7-0A4D-AF63-90EEF9CC8207}"/>
                </a:ext>
              </a:extLst>
            </p:cNvPr>
            <p:cNvSpPr/>
            <p:nvPr/>
          </p:nvSpPr>
          <p:spPr>
            <a:xfrm>
              <a:off x="5491680" y="1680371"/>
              <a:ext cx="869222" cy="2276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Right Arrow 43">
              <a:extLst>
                <a:ext uri="{FF2B5EF4-FFF2-40B4-BE49-F238E27FC236}">
                  <a16:creationId xmlns:a16="http://schemas.microsoft.com/office/drawing/2014/main" id="{927D4118-49FC-6344-8AF9-CA5CB61D918A}"/>
                </a:ext>
              </a:extLst>
            </p:cNvPr>
            <p:cNvSpPr/>
            <p:nvPr/>
          </p:nvSpPr>
          <p:spPr>
            <a:xfrm>
              <a:off x="5490171" y="3497858"/>
              <a:ext cx="869222" cy="2276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ight Arrow 44">
              <a:extLst>
                <a:ext uri="{FF2B5EF4-FFF2-40B4-BE49-F238E27FC236}">
                  <a16:creationId xmlns:a16="http://schemas.microsoft.com/office/drawing/2014/main" id="{3A72FDB8-0162-3446-B0B8-D4E095AE5C77}"/>
                </a:ext>
              </a:extLst>
            </p:cNvPr>
            <p:cNvSpPr/>
            <p:nvPr/>
          </p:nvSpPr>
          <p:spPr>
            <a:xfrm>
              <a:off x="5488714" y="5211406"/>
              <a:ext cx="869222" cy="2276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Rectangle 49">
              <a:extLst>
                <a:ext uri="{FF2B5EF4-FFF2-40B4-BE49-F238E27FC236}">
                  <a16:creationId xmlns:a16="http://schemas.microsoft.com/office/drawing/2014/main" id="{777078BE-D899-1348-A13B-223316CFED6F}"/>
                </a:ext>
              </a:extLst>
            </p:cNvPr>
            <p:cNvSpPr/>
            <p:nvPr/>
          </p:nvSpPr>
          <p:spPr>
            <a:xfrm>
              <a:off x="7918078" y="203499"/>
              <a:ext cx="1280348" cy="641441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ight Arrow 45">
              <a:extLst>
                <a:ext uri="{FF2B5EF4-FFF2-40B4-BE49-F238E27FC236}">
                  <a16:creationId xmlns:a16="http://schemas.microsoft.com/office/drawing/2014/main" id="{74500C5E-97F1-DB4C-842D-CF45D29AAC29}"/>
                </a:ext>
              </a:extLst>
            </p:cNvPr>
            <p:cNvSpPr/>
            <p:nvPr/>
          </p:nvSpPr>
          <p:spPr>
            <a:xfrm>
              <a:off x="8136551" y="1676218"/>
              <a:ext cx="869222" cy="2276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ight Arrow 46">
              <a:extLst>
                <a:ext uri="{FF2B5EF4-FFF2-40B4-BE49-F238E27FC236}">
                  <a16:creationId xmlns:a16="http://schemas.microsoft.com/office/drawing/2014/main" id="{78A928A8-99CA-A84E-9007-D352A3BE39DF}"/>
                </a:ext>
              </a:extLst>
            </p:cNvPr>
            <p:cNvSpPr/>
            <p:nvPr/>
          </p:nvSpPr>
          <p:spPr>
            <a:xfrm>
              <a:off x="8166456" y="3529967"/>
              <a:ext cx="869222" cy="2276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Right Arrow 47">
              <a:extLst>
                <a:ext uri="{FF2B5EF4-FFF2-40B4-BE49-F238E27FC236}">
                  <a16:creationId xmlns:a16="http://schemas.microsoft.com/office/drawing/2014/main" id="{E8C1A977-63C0-BA45-BC2E-D4D37F878769}"/>
                </a:ext>
              </a:extLst>
            </p:cNvPr>
            <p:cNvSpPr/>
            <p:nvPr/>
          </p:nvSpPr>
          <p:spPr>
            <a:xfrm>
              <a:off x="8133577" y="5249627"/>
              <a:ext cx="869222" cy="2276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TextBox 50">
              <a:extLst>
                <a:ext uri="{FF2B5EF4-FFF2-40B4-BE49-F238E27FC236}">
                  <a16:creationId xmlns:a16="http://schemas.microsoft.com/office/drawing/2014/main" id="{5B3C6B6C-E759-B34B-A03A-93105E28FE75}"/>
                </a:ext>
              </a:extLst>
            </p:cNvPr>
            <p:cNvSpPr txBox="1"/>
            <p:nvPr/>
          </p:nvSpPr>
          <p:spPr>
            <a:xfrm>
              <a:off x="5228800" y="247404"/>
              <a:ext cx="1391962" cy="1439888"/>
            </a:xfrm>
            <a:prstGeom prst="rect">
              <a:avLst/>
            </a:prstGeom>
            <a:noFill/>
          </p:spPr>
          <p:txBody>
            <a:bodyPr wrap="square" rtlCol="0">
              <a:spAutoFit/>
            </a:bodyPr>
            <a:lstStyle/>
            <a:p>
              <a:pPr algn="ctr"/>
              <a:r>
                <a:rPr lang="en-US" sz="1125" b="1" dirty="0">
                  <a:latin typeface="Arial" panose="020B0604020202020204" pitchFamily="34" charset="0"/>
                  <a:cs typeface="Arial" panose="020B0604020202020204" pitchFamily="34" charset="0"/>
                </a:rPr>
                <a:t>Microbial Community from Feces to Slurry</a:t>
              </a:r>
            </a:p>
          </p:txBody>
        </p:sp>
        <p:sp>
          <p:nvSpPr>
            <p:cNvPr id="52" name="TextBox 51">
              <a:extLst>
                <a:ext uri="{FF2B5EF4-FFF2-40B4-BE49-F238E27FC236}">
                  <a16:creationId xmlns:a16="http://schemas.microsoft.com/office/drawing/2014/main" id="{E4A78EB6-6DFC-FE46-8C75-3765A8DAA395}"/>
                </a:ext>
              </a:extLst>
            </p:cNvPr>
            <p:cNvSpPr txBox="1"/>
            <p:nvPr/>
          </p:nvSpPr>
          <p:spPr>
            <a:xfrm>
              <a:off x="7811977" y="233272"/>
              <a:ext cx="1492549" cy="1179666"/>
            </a:xfrm>
            <a:prstGeom prst="rect">
              <a:avLst/>
            </a:prstGeom>
            <a:noFill/>
          </p:spPr>
          <p:txBody>
            <a:bodyPr wrap="square" rtlCol="0">
              <a:spAutoFit/>
            </a:bodyPr>
            <a:lstStyle/>
            <a:p>
              <a:pPr algn="ctr"/>
              <a:r>
                <a:rPr lang="en-US" sz="1125" b="1" dirty="0">
                  <a:latin typeface="Arial" panose="020B0604020202020204" pitchFamily="34" charset="0"/>
                  <a:cs typeface="Arial" panose="020B0604020202020204" pitchFamily="34" charset="0"/>
                </a:rPr>
                <a:t>Microbial Community from Slurry </a:t>
              </a:r>
            </a:p>
            <a:p>
              <a:pPr algn="ctr"/>
              <a:r>
                <a:rPr lang="en-US" sz="1125" b="1" dirty="0">
                  <a:latin typeface="Arial" panose="020B0604020202020204" pitchFamily="34" charset="0"/>
                  <a:cs typeface="Arial" panose="020B0604020202020204" pitchFamily="34" charset="0"/>
                </a:rPr>
                <a:t>to Mice</a:t>
              </a:r>
            </a:p>
          </p:txBody>
        </p:sp>
      </p:grpSp>
      <p:pic>
        <p:nvPicPr>
          <p:cNvPr id="43" name="Picture 42"/>
          <p:cNvPicPr>
            <a:picLocks noChangeAspect="1"/>
          </p:cNvPicPr>
          <p:nvPr/>
        </p:nvPicPr>
        <p:blipFill>
          <a:blip r:embed="rId9"/>
          <a:stretch>
            <a:fillRect/>
          </a:stretch>
        </p:blipFill>
        <p:spPr>
          <a:xfrm>
            <a:off x="7580289" y="4119514"/>
            <a:ext cx="922260" cy="885483"/>
          </a:xfrm>
          <a:prstGeom prst="rect">
            <a:avLst/>
          </a:prstGeom>
        </p:spPr>
      </p:pic>
      <p:sp>
        <p:nvSpPr>
          <p:cNvPr id="53" name="Rectangle 52"/>
          <p:cNvSpPr/>
          <p:nvPr/>
        </p:nvSpPr>
        <p:spPr>
          <a:xfrm>
            <a:off x="7512048" y="5004997"/>
            <a:ext cx="1240404" cy="507831"/>
          </a:xfrm>
          <a:prstGeom prst="rect">
            <a:avLst/>
          </a:prstGeom>
        </p:spPr>
        <p:txBody>
          <a:bodyPr wrap="none">
            <a:spAutoFit/>
          </a:bodyPr>
          <a:lstStyle/>
          <a:p>
            <a:r>
              <a:rPr lang="en-US" sz="1350" dirty="0"/>
              <a:t> </a:t>
            </a:r>
            <a:r>
              <a:rPr lang="en-US" sz="1350" dirty="0" err="1"/>
              <a:t>Farnaz</a:t>
            </a:r>
            <a:r>
              <a:rPr lang="en-US" sz="1350" dirty="0"/>
              <a:t> </a:t>
            </a:r>
            <a:r>
              <a:rPr lang="en-US" sz="1350" dirty="0" err="1"/>
              <a:t>Fouladi</a:t>
            </a:r>
            <a:endParaRPr lang="en-US" sz="1350" dirty="0"/>
          </a:p>
          <a:p>
            <a:r>
              <a:rPr lang="en-US" sz="1350" dirty="0"/>
              <a:t>UNC Charlotte </a:t>
            </a:r>
          </a:p>
        </p:txBody>
      </p:sp>
      <p:pic>
        <p:nvPicPr>
          <p:cNvPr id="2050" name="Picture 2" descr="https://www.med.unc.edu/gi/faculty-physicians/ian-carroll-phd-2/@@images/97cc6ac6-5c70-49de-8f42-00f6924a66fc.jpe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32057" y="1696977"/>
            <a:ext cx="877865" cy="1167374"/>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a:xfrm>
            <a:off x="7598164" y="2836434"/>
            <a:ext cx="1290738" cy="507831"/>
          </a:xfrm>
          <a:prstGeom prst="rect">
            <a:avLst/>
          </a:prstGeom>
        </p:spPr>
        <p:txBody>
          <a:bodyPr wrap="none">
            <a:spAutoFit/>
          </a:bodyPr>
          <a:lstStyle/>
          <a:p>
            <a:r>
              <a:rPr lang="en-US" sz="1350" dirty="0"/>
              <a:t>   Ian Carroll</a:t>
            </a:r>
          </a:p>
          <a:p>
            <a:r>
              <a:rPr lang="en-US" sz="1350" dirty="0"/>
              <a:t>UNC Chapel Hill</a:t>
            </a:r>
          </a:p>
        </p:txBody>
      </p:sp>
      <p:sp>
        <p:nvSpPr>
          <p:cNvPr id="3" name="TextBox 2"/>
          <p:cNvSpPr txBox="1"/>
          <p:nvPr/>
        </p:nvSpPr>
        <p:spPr>
          <a:xfrm>
            <a:off x="2592885" y="1026352"/>
            <a:ext cx="3820277"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What changes in a mouse transfer experiment?</a:t>
            </a:r>
          </a:p>
        </p:txBody>
      </p:sp>
      <p:sp>
        <p:nvSpPr>
          <p:cNvPr id="14" name="Rectangle 13">
            <a:extLst>
              <a:ext uri="{FF2B5EF4-FFF2-40B4-BE49-F238E27FC236}">
                <a16:creationId xmlns:a16="http://schemas.microsoft.com/office/drawing/2014/main" id="{C4D3D45A-7ECB-47E7-A476-C2917C4FB398}"/>
              </a:ext>
            </a:extLst>
          </p:cNvPr>
          <p:cNvSpPr/>
          <p:nvPr/>
        </p:nvSpPr>
        <p:spPr>
          <a:xfrm>
            <a:off x="334217" y="6320135"/>
            <a:ext cx="7397840" cy="461665"/>
          </a:xfrm>
          <a:prstGeom prst="rect">
            <a:avLst/>
          </a:prstGeom>
        </p:spPr>
        <p:txBody>
          <a:bodyPr wrap="square">
            <a:spAutoFit/>
          </a:bodyPr>
          <a:lstStyle/>
          <a:p>
            <a:r>
              <a:rPr lang="en-US" sz="1200" dirty="0"/>
              <a:t>Sequence variant analysis reveals poor correlations in microbial taxonomic abundance between humans and mice after gnotobiotic transfer.  </a:t>
            </a:r>
            <a:r>
              <a:rPr lang="en-US" sz="1200" dirty="0" err="1"/>
              <a:t>Fouladi</a:t>
            </a:r>
            <a:r>
              <a:rPr lang="en-US" sz="1200" dirty="0"/>
              <a:t> et. al, ISME-J, 2020</a:t>
            </a:r>
          </a:p>
        </p:txBody>
      </p:sp>
    </p:spTree>
    <p:extLst>
      <p:ext uri="{BB962C8B-B14F-4D97-AF65-F5344CB8AC3E}">
        <p14:creationId xmlns:p14="http://schemas.microsoft.com/office/powerpoint/2010/main" val="3548601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C040641B-F105-4365-BA68-1E9B196324E4}"/>
              </a:ext>
            </a:extLst>
          </p:cNvPr>
          <p:cNvPicPr>
            <a:picLocks noChangeAspect="1"/>
          </p:cNvPicPr>
          <p:nvPr/>
        </p:nvPicPr>
        <p:blipFill>
          <a:blip r:embed="rId2"/>
          <a:stretch>
            <a:fillRect/>
          </a:stretch>
        </p:blipFill>
        <p:spPr>
          <a:xfrm>
            <a:off x="7580289" y="4119514"/>
            <a:ext cx="922260" cy="885483"/>
          </a:xfrm>
          <a:prstGeom prst="rect">
            <a:avLst/>
          </a:prstGeom>
        </p:spPr>
      </p:pic>
      <p:sp>
        <p:nvSpPr>
          <p:cNvPr id="43" name="Rectangle 42">
            <a:extLst>
              <a:ext uri="{FF2B5EF4-FFF2-40B4-BE49-F238E27FC236}">
                <a16:creationId xmlns:a16="http://schemas.microsoft.com/office/drawing/2014/main" id="{B80FC62C-F6F9-4994-8035-865AB5C5D2BC}"/>
              </a:ext>
            </a:extLst>
          </p:cNvPr>
          <p:cNvSpPr/>
          <p:nvPr/>
        </p:nvSpPr>
        <p:spPr>
          <a:xfrm>
            <a:off x="7512048" y="5004997"/>
            <a:ext cx="1240404" cy="507831"/>
          </a:xfrm>
          <a:prstGeom prst="rect">
            <a:avLst/>
          </a:prstGeom>
        </p:spPr>
        <p:txBody>
          <a:bodyPr wrap="none">
            <a:spAutoFit/>
          </a:bodyPr>
          <a:lstStyle/>
          <a:p>
            <a:r>
              <a:rPr lang="en-US" sz="1350" dirty="0"/>
              <a:t> </a:t>
            </a:r>
            <a:r>
              <a:rPr lang="en-US" sz="1350" dirty="0" err="1"/>
              <a:t>Farnaz</a:t>
            </a:r>
            <a:r>
              <a:rPr lang="en-US" sz="1350" dirty="0"/>
              <a:t> </a:t>
            </a:r>
            <a:r>
              <a:rPr lang="en-US" sz="1350" dirty="0" err="1"/>
              <a:t>Fouladi</a:t>
            </a:r>
            <a:endParaRPr lang="en-US" sz="1350" dirty="0"/>
          </a:p>
          <a:p>
            <a:r>
              <a:rPr lang="en-US" sz="1350" dirty="0"/>
              <a:t>UNC Charlotte </a:t>
            </a:r>
          </a:p>
        </p:txBody>
      </p:sp>
      <p:pic>
        <p:nvPicPr>
          <p:cNvPr id="44" name="Picture 2" descr="https://www.med.unc.edu/gi/faculty-physicians/ian-carroll-phd-2/@@images/97cc6ac6-5c70-49de-8f42-00f6924a66fc.jpeg">
            <a:extLst>
              <a:ext uri="{FF2B5EF4-FFF2-40B4-BE49-F238E27FC236}">
                <a16:creationId xmlns:a16="http://schemas.microsoft.com/office/drawing/2014/main" id="{CB5D60EB-09B1-4C4A-971F-E68773C22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2057" y="1696977"/>
            <a:ext cx="877865" cy="1167374"/>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09A0472-7094-446B-91E1-3185639D3C72}"/>
              </a:ext>
            </a:extLst>
          </p:cNvPr>
          <p:cNvSpPr/>
          <p:nvPr/>
        </p:nvSpPr>
        <p:spPr>
          <a:xfrm>
            <a:off x="7598164" y="2836434"/>
            <a:ext cx="1290738" cy="507831"/>
          </a:xfrm>
          <a:prstGeom prst="rect">
            <a:avLst/>
          </a:prstGeom>
        </p:spPr>
        <p:txBody>
          <a:bodyPr wrap="none">
            <a:spAutoFit/>
          </a:bodyPr>
          <a:lstStyle/>
          <a:p>
            <a:r>
              <a:rPr lang="en-US" sz="1350" dirty="0"/>
              <a:t>   Ian Carroll</a:t>
            </a:r>
          </a:p>
          <a:p>
            <a:r>
              <a:rPr lang="en-US" sz="1350" dirty="0"/>
              <a:t>UNC Chapel Hill</a:t>
            </a:r>
          </a:p>
        </p:txBody>
      </p:sp>
      <p:sp>
        <p:nvSpPr>
          <p:cNvPr id="46" name="TextBox 45">
            <a:extLst>
              <a:ext uri="{FF2B5EF4-FFF2-40B4-BE49-F238E27FC236}">
                <a16:creationId xmlns:a16="http://schemas.microsoft.com/office/drawing/2014/main" id="{6E6BFE00-D5DE-4761-BA3E-AFE39D56EFEE}"/>
              </a:ext>
            </a:extLst>
          </p:cNvPr>
          <p:cNvSpPr txBox="1"/>
          <p:nvPr/>
        </p:nvSpPr>
        <p:spPr>
          <a:xfrm>
            <a:off x="2477101" y="955101"/>
            <a:ext cx="3820277"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What changes in a mouse transfer experiment?</a:t>
            </a:r>
          </a:p>
        </p:txBody>
      </p:sp>
      <p:sp>
        <p:nvSpPr>
          <p:cNvPr id="50" name="TextBox 49">
            <a:extLst>
              <a:ext uri="{FF2B5EF4-FFF2-40B4-BE49-F238E27FC236}">
                <a16:creationId xmlns:a16="http://schemas.microsoft.com/office/drawing/2014/main" id="{9D6F2553-8539-4C7E-962F-3A15DE418F29}"/>
              </a:ext>
            </a:extLst>
          </p:cNvPr>
          <p:cNvSpPr txBox="1"/>
          <p:nvPr/>
        </p:nvSpPr>
        <p:spPr>
          <a:xfrm>
            <a:off x="1150285" y="1277771"/>
            <a:ext cx="1784463" cy="415498"/>
          </a:xfrm>
          <a:prstGeom prst="rect">
            <a:avLst/>
          </a:prstGeom>
          <a:noFill/>
        </p:spPr>
        <p:txBody>
          <a:bodyPr wrap="none" rtlCol="0">
            <a:spAutoFit/>
          </a:bodyPr>
          <a:lstStyle/>
          <a:p>
            <a:r>
              <a:rPr lang="en-US" sz="2100" dirty="0">
                <a:solidFill>
                  <a:srgbClr val="FF0000"/>
                </a:solidFill>
                <a:latin typeface="Arial" panose="020B0604020202020204" pitchFamily="34" charset="0"/>
                <a:cs typeface="Arial" panose="020B0604020202020204" pitchFamily="34" charset="0"/>
              </a:rPr>
              <a:t>fecal to slurry</a:t>
            </a:r>
          </a:p>
        </p:txBody>
      </p:sp>
      <p:sp>
        <p:nvSpPr>
          <p:cNvPr id="3" name="Rectangle 2">
            <a:extLst>
              <a:ext uri="{FF2B5EF4-FFF2-40B4-BE49-F238E27FC236}">
                <a16:creationId xmlns:a16="http://schemas.microsoft.com/office/drawing/2014/main" id="{CDBBE621-8567-43B6-8F41-C02DE4E48FAA}"/>
              </a:ext>
            </a:extLst>
          </p:cNvPr>
          <p:cNvSpPr/>
          <p:nvPr/>
        </p:nvSpPr>
        <p:spPr>
          <a:xfrm>
            <a:off x="4540822" y="1277771"/>
            <a:ext cx="2023311" cy="415498"/>
          </a:xfrm>
          <a:prstGeom prst="rect">
            <a:avLst/>
          </a:prstGeom>
        </p:spPr>
        <p:txBody>
          <a:bodyPr wrap="none">
            <a:spAutoFit/>
          </a:bodyPr>
          <a:lstStyle/>
          <a:p>
            <a:r>
              <a:rPr lang="en-US" sz="2100" dirty="0">
                <a:solidFill>
                  <a:srgbClr val="FF0000"/>
                </a:solidFill>
                <a:latin typeface="Arial" panose="020B0604020202020204" pitchFamily="34" charset="0"/>
                <a:cs typeface="Arial" panose="020B0604020202020204" pitchFamily="34" charset="0"/>
              </a:rPr>
              <a:t>slurry to mouse</a:t>
            </a:r>
          </a:p>
        </p:txBody>
      </p:sp>
      <p:pic>
        <p:nvPicPr>
          <p:cNvPr id="4" name="Picture 3">
            <a:extLst>
              <a:ext uri="{FF2B5EF4-FFF2-40B4-BE49-F238E27FC236}">
                <a16:creationId xmlns:a16="http://schemas.microsoft.com/office/drawing/2014/main" id="{8BA213C9-8FB1-49B2-BECA-DF299F02E23A}"/>
              </a:ext>
            </a:extLst>
          </p:cNvPr>
          <p:cNvPicPr>
            <a:picLocks noChangeAspect="1"/>
          </p:cNvPicPr>
          <p:nvPr/>
        </p:nvPicPr>
        <p:blipFill>
          <a:blip r:embed="rId4"/>
          <a:stretch>
            <a:fillRect/>
          </a:stretch>
        </p:blipFill>
        <p:spPr>
          <a:xfrm>
            <a:off x="682929" y="1614373"/>
            <a:ext cx="2850356" cy="1421606"/>
          </a:xfrm>
          <a:prstGeom prst="rect">
            <a:avLst/>
          </a:prstGeom>
        </p:spPr>
      </p:pic>
      <p:pic>
        <p:nvPicPr>
          <p:cNvPr id="5" name="Picture 4">
            <a:extLst>
              <a:ext uri="{FF2B5EF4-FFF2-40B4-BE49-F238E27FC236}">
                <a16:creationId xmlns:a16="http://schemas.microsoft.com/office/drawing/2014/main" id="{283E6BFE-3ADB-48EC-870B-0EFE3F9EA832}"/>
              </a:ext>
            </a:extLst>
          </p:cNvPr>
          <p:cNvPicPr>
            <a:picLocks noChangeAspect="1"/>
          </p:cNvPicPr>
          <p:nvPr/>
        </p:nvPicPr>
        <p:blipFill>
          <a:blip r:embed="rId5"/>
          <a:stretch>
            <a:fillRect/>
          </a:stretch>
        </p:blipFill>
        <p:spPr>
          <a:xfrm>
            <a:off x="4071552" y="1614391"/>
            <a:ext cx="2800350" cy="1421606"/>
          </a:xfrm>
          <a:prstGeom prst="rect">
            <a:avLst/>
          </a:prstGeom>
        </p:spPr>
      </p:pic>
      <p:sp>
        <p:nvSpPr>
          <p:cNvPr id="6" name="Rectangle 5">
            <a:extLst>
              <a:ext uri="{FF2B5EF4-FFF2-40B4-BE49-F238E27FC236}">
                <a16:creationId xmlns:a16="http://schemas.microsoft.com/office/drawing/2014/main" id="{A5916E7F-E677-4563-8758-F71F08426CBD}"/>
              </a:ext>
            </a:extLst>
          </p:cNvPr>
          <p:cNvSpPr/>
          <p:nvPr/>
        </p:nvSpPr>
        <p:spPr>
          <a:xfrm>
            <a:off x="641451" y="1946560"/>
            <a:ext cx="819198" cy="215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TextBox 6">
            <a:extLst>
              <a:ext uri="{FF2B5EF4-FFF2-40B4-BE49-F238E27FC236}">
                <a16:creationId xmlns:a16="http://schemas.microsoft.com/office/drawing/2014/main" id="{D9A01658-6B89-4766-8053-E94CBAB894C6}"/>
              </a:ext>
            </a:extLst>
          </p:cNvPr>
          <p:cNvSpPr txBox="1"/>
          <p:nvPr/>
        </p:nvSpPr>
        <p:spPr>
          <a:xfrm>
            <a:off x="50167" y="1915655"/>
            <a:ext cx="145424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Shared 89%</a:t>
            </a:r>
          </a:p>
        </p:txBody>
      </p:sp>
      <p:sp>
        <p:nvSpPr>
          <p:cNvPr id="16" name="Rectangle 15">
            <a:extLst>
              <a:ext uri="{FF2B5EF4-FFF2-40B4-BE49-F238E27FC236}">
                <a16:creationId xmlns:a16="http://schemas.microsoft.com/office/drawing/2014/main" id="{2104EEC0-4F8D-492F-8C22-17AB77DA0B0E}"/>
              </a:ext>
            </a:extLst>
          </p:cNvPr>
          <p:cNvSpPr/>
          <p:nvPr/>
        </p:nvSpPr>
        <p:spPr>
          <a:xfrm>
            <a:off x="3940651" y="2072483"/>
            <a:ext cx="819198" cy="215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TextBox 16">
            <a:extLst>
              <a:ext uri="{FF2B5EF4-FFF2-40B4-BE49-F238E27FC236}">
                <a16:creationId xmlns:a16="http://schemas.microsoft.com/office/drawing/2014/main" id="{84B977A3-6096-4D37-88F7-DE4E7B1AADFE}"/>
              </a:ext>
            </a:extLst>
          </p:cNvPr>
          <p:cNvSpPr txBox="1"/>
          <p:nvPr/>
        </p:nvSpPr>
        <p:spPr>
          <a:xfrm>
            <a:off x="3442361" y="1913718"/>
            <a:ext cx="145424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Shared 95%</a:t>
            </a:r>
          </a:p>
        </p:txBody>
      </p:sp>
      <p:sp>
        <p:nvSpPr>
          <p:cNvPr id="15" name="Rectangle 14">
            <a:extLst>
              <a:ext uri="{FF2B5EF4-FFF2-40B4-BE49-F238E27FC236}">
                <a16:creationId xmlns:a16="http://schemas.microsoft.com/office/drawing/2014/main" id="{3D73E237-6926-4682-9FFD-0A41BE769439}"/>
              </a:ext>
            </a:extLst>
          </p:cNvPr>
          <p:cNvSpPr/>
          <p:nvPr/>
        </p:nvSpPr>
        <p:spPr>
          <a:xfrm>
            <a:off x="334217" y="6320135"/>
            <a:ext cx="7397840" cy="461665"/>
          </a:xfrm>
          <a:prstGeom prst="rect">
            <a:avLst/>
          </a:prstGeom>
        </p:spPr>
        <p:txBody>
          <a:bodyPr wrap="square">
            <a:spAutoFit/>
          </a:bodyPr>
          <a:lstStyle/>
          <a:p>
            <a:r>
              <a:rPr lang="en-US" sz="1200" dirty="0"/>
              <a:t>Sequence variant analysis reveals poor correlations in microbial taxonomic abundance between humans and mice after gnotobiotic transfer.  </a:t>
            </a:r>
            <a:r>
              <a:rPr lang="en-US" sz="1200" dirty="0" err="1"/>
              <a:t>Fouladi</a:t>
            </a:r>
            <a:r>
              <a:rPr lang="en-US" sz="1200" dirty="0"/>
              <a:t> et. al, ISME-J, 2020</a:t>
            </a:r>
          </a:p>
        </p:txBody>
      </p:sp>
    </p:spTree>
    <p:extLst>
      <p:ext uri="{BB962C8B-B14F-4D97-AF65-F5344CB8AC3E}">
        <p14:creationId xmlns:p14="http://schemas.microsoft.com/office/powerpoint/2010/main" val="4476121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C040641B-F105-4365-BA68-1E9B196324E4}"/>
              </a:ext>
            </a:extLst>
          </p:cNvPr>
          <p:cNvPicPr>
            <a:picLocks noChangeAspect="1"/>
          </p:cNvPicPr>
          <p:nvPr/>
        </p:nvPicPr>
        <p:blipFill>
          <a:blip r:embed="rId2"/>
          <a:stretch>
            <a:fillRect/>
          </a:stretch>
        </p:blipFill>
        <p:spPr>
          <a:xfrm>
            <a:off x="7580289" y="4119514"/>
            <a:ext cx="922260" cy="885483"/>
          </a:xfrm>
          <a:prstGeom prst="rect">
            <a:avLst/>
          </a:prstGeom>
        </p:spPr>
      </p:pic>
      <p:sp>
        <p:nvSpPr>
          <p:cNvPr id="43" name="Rectangle 42">
            <a:extLst>
              <a:ext uri="{FF2B5EF4-FFF2-40B4-BE49-F238E27FC236}">
                <a16:creationId xmlns:a16="http://schemas.microsoft.com/office/drawing/2014/main" id="{B80FC62C-F6F9-4994-8035-865AB5C5D2BC}"/>
              </a:ext>
            </a:extLst>
          </p:cNvPr>
          <p:cNvSpPr/>
          <p:nvPr/>
        </p:nvSpPr>
        <p:spPr>
          <a:xfrm>
            <a:off x="7512048" y="5004997"/>
            <a:ext cx="1240404" cy="507831"/>
          </a:xfrm>
          <a:prstGeom prst="rect">
            <a:avLst/>
          </a:prstGeom>
        </p:spPr>
        <p:txBody>
          <a:bodyPr wrap="none">
            <a:spAutoFit/>
          </a:bodyPr>
          <a:lstStyle/>
          <a:p>
            <a:r>
              <a:rPr lang="en-US" sz="1350" dirty="0"/>
              <a:t> </a:t>
            </a:r>
            <a:r>
              <a:rPr lang="en-US" sz="1350" dirty="0" err="1"/>
              <a:t>Farnaz</a:t>
            </a:r>
            <a:r>
              <a:rPr lang="en-US" sz="1350" dirty="0"/>
              <a:t> </a:t>
            </a:r>
            <a:r>
              <a:rPr lang="en-US" sz="1350" dirty="0" err="1"/>
              <a:t>Fouladi</a:t>
            </a:r>
            <a:endParaRPr lang="en-US" sz="1350" dirty="0"/>
          </a:p>
          <a:p>
            <a:r>
              <a:rPr lang="en-US" sz="1350" dirty="0"/>
              <a:t>UNC Charlotte </a:t>
            </a:r>
          </a:p>
        </p:txBody>
      </p:sp>
      <p:pic>
        <p:nvPicPr>
          <p:cNvPr id="44" name="Picture 2" descr="https://www.med.unc.edu/gi/faculty-physicians/ian-carroll-phd-2/@@images/97cc6ac6-5c70-49de-8f42-00f6924a66fc.jpeg">
            <a:extLst>
              <a:ext uri="{FF2B5EF4-FFF2-40B4-BE49-F238E27FC236}">
                <a16:creationId xmlns:a16="http://schemas.microsoft.com/office/drawing/2014/main" id="{CB5D60EB-09B1-4C4A-971F-E68773C22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2057" y="1696977"/>
            <a:ext cx="877865" cy="1167374"/>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09A0472-7094-446B-91E1-3185639D3C72}"/>
              </a:ext>
            </a:extLst>
          </p:cNvPr>
          <p:cNvSpPr/>
          <p:nvPr/>
        </p:nvSpPr>
        <p:spPr>
          <a:xfrm>
            <a:off x="7598164" y="2836434"/>
            <a:ext cx="1290738" cy="507831"/>
          </a:xfrm>
          <a:prstGeom prst="rect">
            <a:avLst/>
          </a:prstGeom>
        </p:spPr>
        <p:txBody>
          <a:bodyPr wrap="none">
            <a:spAutoFit/>
          </a:bodyPr>
          <a:lstStyle/>
          <a:p>
            <a:r>
              <a:rPr lang="en-US" sz="1350" dirty="0"/>
              <a:t>   Ian Carroll</a:t>
            </a:r>
          </a:p>
          <a:p>
            <a:r>
              <a:rPr lang="en-US" sz="1350" dirty="0"/>
              <a:t>UNC Chapel Hill</a:t>
            </a:r>
          </a:p>
        </p:txBody>
      </p:sp>
      <p:sp>
        <p:nvSpPr>
          <p:cNvPr id="46" name="TextBox 45">
            <a:extLst>
              <a:ext uri="{FF2B5EF4-FFF2-40B4-BE49-F238E27FC236}">
                <a16:creationId xmlns:a16="http://schemas.microsoft.com/office/drawing/2014/main" id="{6E6BFE00-D5DE-4761-BA3E-AFE39D56EFEE}"/>
              </a:ext>
            </a:extLst>
          </p:cNvPr>
          <p:cNvSpPr txBox="1"/>
          <p:nvPr/>
        </p:nvSpPr>
        <p:spPr>
          <a:xfrm>
            <a:off x="2477101" y="955101"/>
            <a:ext cx="3820277"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What changes in a mouse transfer experiment?</a:t>
            </a:r>
          </a:p>
        </p:txBody>
      </p:sp>
      <p:pic>
        <p:nvPicPr>
          <p:cNvPr id="49" name="Picture 48">
            <a:extLst>
              <a:ext uri="{FF2B5EF4-FFF2-40B4-BE49-F238E27FC236}">
                <a16:creationId xmlns:a16="http://schemas.microsoft.com/office/drawing/2014/main" id="{8E923FA0-92BC-48A7-9746-181F6E07FFC1}"/>
              </a:ext>
            </a:extLst>
          </p:cNvPr>
          <p:cNvPicPr>
            <a:picLocks noChangeAspect="1"/>
          </p:cNvPicPr>
          <p:nvPr/>
        </p:nvPicPr>
        <p:blipFill>
          <a:blip r:embed="rId4"/>
          <a:stretch>
            <a:fillRect/>
          </a:stretch>
        </p:blipFill>
        <p:spPr>
          <a:xfrm>
            <a:off x="402106" y="3162043"/>
            <a:ext cx="2899483" cy="2705622"/>
          </a:xfrm>
          <a:prstGeom prst="rect">
            <a:avLst/>
          </a:prstGeom>
        </p:spPr>
      </p:pic>
      <p:sp>
        <p:nvSpPr>
          <p:cNvPr id="50" name="TextBox 49">
            <a:extLst>
              <a:ext uri="{FF2B5EF4-FFF2-40B4-BE49-F238E27FC236}">
                <a16:creationId xmlns:a16="http://schemas.microsoft.com/office/drawing/2014/main" id="{9D6F2553-8539-4C7E-962F-3A15DE418F29}"/>
              </a:ext>
            </a:extLst>
          </p:cNvPr>
          <p:cNvSpPr txBox="1"/>
          <p:nvPr/>
        </p:nvSpPr>
        <p:spPr>
          <a:xfrm>
            <a:off x="1150285" y="1277771"/>
            <a:ext cx="1784463" cy="415498"/>
          </a:xfrm>
          <a:prstGeom prst="rect">
            <a:avLst/>
          </a:prstGeom>
          <a:noFill/>
        </p:spPr>
        <p:txBody>
          <a:bodyPr wrap="none" rtlCol="0">
            <a:spAutoFit/>
          </a:bodyPr>
          <a:lstStyle/>
          <a:p>
            <a:r>
              <a:rPr lang="en-US" sz="2100" dirty="0">
                <a:solidFill>
                  <a:srgbClr val="FF0000"/>
                </a:solidFill>
                <a:latin typeface="Arial" panose="020B0604020202020204" pitchFamily="34" charset="0"/>
                <a:cs typeface="Arial" panose="020B0604020202020204" pitchFamily="34" charset="0"/>
              </a:rPr>
              <a:t>fecal to slurry</a:t>
            </a:r>
          </a:p>
        </p:txBody>
      </p:sp>
      <p:pic>
        <p:nvPicPr>
          <p:cNvPr id="51" name="Picture 50">
            <a:extLst>
              <a:ext uri="{FF2B5EF4-FFF2-40B4-BE49-F238E27FC236}">
                <a16:creationId xmlns:a16="http://schemas.microsoft.com/office/drawing/2014/main" id="{3C2478E4-E749-4D6D-9C41-DB3443BB7FE4}"/>
              </a:ext>
            </a:extLst>
          </p:cNvPr>
          <p:cNvPicPr>
            <a:picLocks noChangeAspect="1"/>
          </p:cNvPicPr>
          <p:nvPr/>
        </p:nvPicPr>
        <p:blipFill>
          <a:blip r:embed="rId5"/>
          <a:stretch>
            <a:fillRect/>
          </a:stretch>
        </p:blipFill>
        <p:spPr>
          <a:xfrm>
            <a:off x="3783911" y="3049951"/>
            <a:ext cx="3026340" cy="2817714"/>
          </a:xfrm>
          <a:prstGeom prst="rect">
            <a:avLst/>
          </a:prstGeom>
        </p:spPr>
      </p:pic>
      <p:sp>
        <p:nvSpPr>
          <p:cNvPr id="3" name="Rectangle 2">
            <a:extLst>
              <a:ext uri="{FF2B5EF4-FFF2-40B4-BE49-F238E27FC236}">
                <a16:creationId xmlns:a16="http://schemas.microsoft.com/office/drawing/2014/main" id="{CDBBE621-8567-43B6-8F41-C02DE4E48FAA}"/>
              </a:ext>
            </a:extLst>
          </p:cNvPr>
          <p:cNvSpPr/>
          <p:nvPr/>
        </p:nvSpPr>
        <p:spPr>
          <a:xfrm>
            <a:off x="4540822" y="1277771"/>
            <a:ext cx="2023311" cy="415498"/>
          </a:xfrm>
          <a:prstGeom prst="rect">
            <a:avLst/>
          </a:prstGeom>
        </p:spPr>
        <p:txBody>
          <a:bodyPr wrap="none">
            <a:spAutoFit/>
          </a:bodyPr>
          <a:lstStyle/>
          <a:p>
            <a:r>
              <a:rPr lang="en-US" sz="2100" dirty="0">
                <a:solidFill>
                  <a:srgbClr val="FF0000"/>
                </a:solidFill>
                <a:latin typeface="Arial" panose="020B0604020202020204" pitchFamily="34" charset="0"/>
                <a:cs typeface="Arial" panose="020B0604020202020204" pitchFamily="34" charset="0"/>
              </a:rPr>
              <a:t>slurry to mouse</a:t>
            </a:r>
          </a:p>
        </p:txBody>
      </p:sp>
      <p:pic>
        <p:nvPicPr>
          <p:cNvPr id="4" name="Picture 3">
            <a:extLst>
              <a:ext uri="{FF2B5EF4-FFF2-40B4-BE49-F238E27FC236}">
                <a16:creationId xmlns:a16="http://schemas.microsoft.com/office/drawing/2014/main" id="{8BA213C9-8FB1-49B2-BECA-DF299F02E23A}"/>
              </a:ext>
            </a:extLst>
          </p:cNvPr>
          <p:cNvPicPr>
            <a:picLocks noChangeAspect="1"/>
          </p:cNvPicPr>
          <p:nvPr/>
        </p:nvPicPr>
        <p:blipFill>
          <a:blip r:embed="rId6"/>
          <a:stretch>
            <a:fillRect/>
          </a:stretch>
        </p:blipFill>
        <p:spPr>
          <a:xfrm>
            <a:off x="682929" y="1614373"/>
            <a:ext cx="2850356" cy="1421606"/>
          </a:xfrm>
          <a:prstGeom prst="rect">
            <a:avLst/>
          </a:prstGeom>
        </p:spPr>
      </p:pic>
      <p:pic>
        <p:nvPicPr>
          <p:cNvPr id="5" name="Picture 4">
            <a:extLst>
              <a:ext uri="{FF2B5EF4-FFF2-40B4-BE49-F238E27FC236}">
                <a16:creationId xmlns:a16="http://schemas.microsoft.com/office/drawing/2014/main" id="{283E6BFE-3ADB-48EC-870B-0EFE3F9EA832}"/>
              </a:ext>
            </a:extLst>
          </p:cNvPr>
          <p:cNvPicPr>
            <a:picLocks noChangeAspect="1"/>
          </p:cNvPicPr>
          <p:nvPr/>
        </p:nvPicPr>
        <p:blipFill>
          <a:blip r:embed="rId7"/>
          <a:stretch>
            <a:fillRect/>
          </a:stretch>
        </p:blipFill>
        <p:spPr>
          <a:xfrm>
            <a:off x="4071552" y="1614391"/>
            <a:ext cx="2800350" cy="1421606"/>
          </a:xfrm>
          <a:prstGeom prst="rect">
            <a:avLst/>
          </a:prstGeom>
        </p:spPr>
      </p:pic>
      <p:sp>
        <p:nvSpPr>
          <p:cNvPr id="6" name="Rectangle 5">
            <a:extLst>
              <a:ext uri="{FF2B5EF4-FFF2-40B4-BE49-F238E27FC236}">
                <a16:creationId xmlns:a16="http://schemas.microsoft.com/office/drawing/2014/main" id="{A5916E7F-E677-4563-8758-F71F08426CBD}"/>
              </a:ext>
            </a:extLst>
          </p:cNvPr>
          <p:cNvSpPr/>
          <p:nvPr/>
        </p:nvSpPr>
        <p:spPr>
          <a:xfrm>
            <a:off x="641451" y="1946560"/>
            <a:ext cx="819198" cy="215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TextBox 6">
            <a:extLst>
              <a:ext uri="{FF2B5EF4-FFF2-40B4-BE49-F238E27FC236}">
                <a16:creationId xmlns:a16="http://schemas.microsoft.com/office/drawing/2014/main" id="{D9A01658-6B89-4766-8053-E94CBAB894C6}"/>
              </a:ext>
            </a:extLst>
          </p:cNvPr>
          <p:cNvSpPr txBox="1"/>
          <p:nvPr/>
        </p:nvSpPr>
        <p:spPr>
          <a:xfrm>
            <a:off x="50167" y="1915655"/>
            <a:ext cx="145424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Shared 89%</a:t>
            </a:r>
          </a:p>
        </p:txBody>
      </p:sp>
      <p:sp>
        <p:nvSpPr>
          <p:cNvPr id="16" name="Rectangle 15">
            <a:extLst>
              <a:ext uri="{FF2B5EF4-FFF2-40B4-BE49-F238E27FC236}">
                <a16:creationId xmlns:a16="http://schemas.microsoft.com/office/drawing/2014/main" id="{2104EEC0-4F8D-492F-8C22-17AB77DA0B0E}"/>
              </a:ext>
            </a:extLst>
          </p:cNvPr>
          <p:cNvSpPr/>
          <p:nvPr/>
        </p:nvSpPr>
        <p:spPr>
          <a:xfrm>
            <a:off x="3940651" y="2072483"/>
            <a:ext cx="819198" cy="215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TextBox 16">
            <a:extLst>
              <a:ext uri="{FF2B5EF4-FFF2-40B4-BE49-F238E27FC236}">
                <a16:creationId xmlns:a16="http://schemas.microsoft.com/office/drawing/2014/main" id="{84B977A3-6096-4D37-88F7-DE4E7B1AADFE}"/>
              </a:ext>
            </a:extLst>
          </p:cNvPr>
          <p:cNvSpPr txBox="1"/>
          <p:nvPr/>
        </p:nvSpPr>
        <p:spPr>
          <a:xfrm>
            <a:off x="3442361" y="1913718"/>
            <a:ext cx="145424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Shared 95%</a:t>
            </a:r>
          </a:p>
        </p:txBody>
      </p:sp>
      <p:sp>
        <p:nvSpPr>
          <p:cNvPr id="18" name="Rectangle 17">
            <a:extLst>
              <a:ext uri="{FF2B5EF4-FFF2-40B4-BE49-F238E27FC236}">
                <a16:creationId xmlns:a16="http://schemas.microsoft.com/office/drawing/2014/main" id="{0201D823-A3F5-4278-8072-707776C3F344}"/>
              </a:ext>
            </a:extLst>
          </p:cNvPr>
          <p:cNvSpPr/>
          <p:nvPr/>
        </p:nvSpPr>
        <p:spPr>
          <a:xfrm>
            <a:off x="334217" y="6320135"/>
            <a:ext cx="7397840" cy="461665"/>
          </a:xfrm>
          <a:prstGeom prst="rect">
            <a:avLst/>
          </a:prstGeom>
        </p:spPr>
        <p:txBody>
          <a:bodyPr wrap="square">
            <a:spAutoFit/>
          </a:bodyPr>
          <a:lstStyle/>
          <a:p>
            <a:r>
              <a:rPr lang="en-US" sz="1200" dirty="0"/>
              <a:t>Sequence variant analysis reveals poor correlations in microbial taxonomic abundance between humans and mice after gnotobiotic transfer.  </a:t>
            </a:r>
            <a:r>
              <a:rPr lang="en-US" sz="1200" dirty="0" err="1"/>
              <a:t>Fouladi</a:t>
            </a:r>
            <a:r>
              <a:rPr lang="en-US" sz="1200" dirty="0"/>
              <a:t> et. al, ISME-J, 2020</a:t>
            </a:r>
          </a:p>
        </p:txBody>
      </p:sp>
    </p:spTree>
    <p:extLst>
      <p:ext uri="{BB962C8B-B14F-4D97-AF65-F5344CB8AC3E}">
        <p14:creationId xmlns:p14="http://schemas.microsoft.com/office/powerpoint/2010/main" val="1787554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C040641B-F105-4365-BA68-1E9B196324E4}"/>
              </a:ext>
            </a:extLst>
          </p:cNvPr>
          <p:cNvPicPr>
            <a:picLocks noChangeAspect="1"/>
          </p:cNvPicPr>
          <p:nvPr/>
        </p:nvPicPr>
        <p:blipFill>
          <a:blip r:embed="rId2"/>
          <a:stretch>
            <a:fillRect/>
          </a:stretch>
        </p:blipFill>
        <p:spPr>
          <a:xfrm>
            <a:off x="7580289" y="4119514"/>
            <a:ext cx="922260" cy="885483"/>
          </a:xfrm>
          <a:prstGeom prst="rect">
            <a:avLst/>
          </a:prstGeom>
        </p:spPr>
      </p:pic>
      <p:sp>
        <p:nvSpPr>
          <p:cNvPr id="43" name="Rectangle 42">
            <a:extLst>
              <a:ext uri="{FF2B5EF4-FFF2-40B4-BE49-F238E27FC236}">
                <a16:creationId xmlns:a16="http://schemas.microsoft.com/office/drawing/2014/main" id="{B80FC62C-F6F9-4994-8035-865AB5C5D2BC}"/>
              </a:ext>
            </a:extLst>
          </p:cNvPr>
          <p:cNvSpPr/>
          <p:nvPr/>
        </p:nvSpPr>
        <p:spPr>
          <a:xfrm>
            <a:off x="7512048" y="5004997"/>
            <a:ext cx="1240404" cy="507831"/>
          </a:xfrm>
          <a:prstGeom prst="rect">
            <a:avLst/>
          </a:prstGeom>
        </p:spPr>
        <p:txBody>
          <a:bodyPr wrap="none">
            <a:spAutoFit/>
          </a:bodyPr>
          <a:lstStyle/>
          <a:p>
            <a:r>
              <a:rPr lang="en-US" sz="1350" dirty="0"/>
              <a:t> </a:t>
            </a:r>
            <a:r>
              <a:rPr lang="en-US" sz="1350" dirty="0" err="1"/>
              <a:t>Farnaz</a:t>
            </a:r>
            <a:r>
              <a:rPr lang="en-US" sz="1350" dirty="0"/>
              <a:t> </a:t>
            </a:r>
            <a:r>
              <a:rPr lang="en-US" sz="1350" dirty="0" err="1"/>
              <a:t>Fouladi</a:t>
            </a:r>
            <a:endParaRPr lang="en-US" sz="1350" dirty="0"/>
          </a:p>
          <a:p>
            <a:r>
              <a:rPr lang="en-US" sz="1350" dirty="0"/>
              <a:t>UNC Charlotte </a:t>
            </a:r>
          </a:p>
        </p:txBody>
      </p:sp>
      <p:pic>
        <p:nvPicPr>
          <p:cNvPr id="44" name="Picture 2" descr="https://www.med.unc.edu/gi/faculty-physicians/ian-carroll-phd-2/@@images/97cc6ac6-5c70-49de-8f42-00f6924a66fc.jpeg">
            <a:extLst>
              <a:ext uri="{FF2B5EF4-FFF2-40B4-BE49-F238E27FC236}">
                <a16:creationId xmlns:a16="http://schemas.microsoft.com/office/drawing/2014/main" id="{CB5D60EB-09B1-4C4A-971F-E68773C22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2057" y="1696977"/>
            <a:ext cx="877865" cy="1167374"/>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09A0472-7094-446B-91E1-3185639D3C72}"/>
              </a:ext>
            </a:extLst>
          </p:cNvPr>
          <p:cNvSpPr/>
          <p:nvPr/>
        </p:nvSpPr>
        <p:spPr>
          <a:xfrm>
            <a:off x="7598164" y="2836434"/>
            <a:ext cx="1290738" cy="507831"/>
          </a:xfrm>
          <a:prstGeom prst="rect">
            <a:avLst/>
          </a:prstGeom>
        </p:spPr>
        <p:txBody>
          <a:bodyPr wrap="none">
            <a:spAutoFit/>
          </a:bodyPr>
          <a:lstStyle/>
          <a:p>
            <a:r>
              <a:rPr lang="en-US" sz="1350" dirty="0"/>
              <a:t>   Ian Carroll</a:t>
            </a:r>
          </a:p>
          <a:p>
            <a:r>
              <a:rPr lang="en-US" sz="1350" dirty="0"/>
              <a:t>UNC Chapel Hill</a:t>
            </a:r>
          </a:p>
        </p:txBody>
      </p:sp>
      <p:sp>
        <p:nvSpPr>
          <p:cNvPr id="46" name="TextBox 45">
            <a:extLst>
              <a:ext uri="{FF2B5EF4-FFF2-40B4-BE49-F238E27FC236}">
                <a16:creationId xmlns:a16="http://schemas.microsoft.com/office/drawing/2014/main" id="{6E6BFE00-D5DE-4761-BA3E-AFE39D56EFEE}"/>
              </a:ext>
            </a:extLst>
          </p:cNvPr>
          <p:cNvSpPr txBox="1"/>
          <p:nvPr/>
        </p:nvSpPr>
        <p:spPr>
          <a:xfrm>
            <a:off x="1484762" y="925263"/>
            <a:ext cx="585916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Transfer efficiency varies by different taxa</a:t>
            </a:r>
          </a:p>
        </p:txBody>
      </p:sp>
      <p:sp>
        <p:nvSpPr>
          <p:cNvPr id="6" name="Rectangle 5">
            <a:extLst>
              <a:ext uri="{FF2B5EF4-FFF2-40B4-BE49-F238E27FC236}">
                <a16:creationId xmlns:a16="http://schemas.microsoft.com/office/drawing/2014/main" id="{A5916E7F-E677-4563-8758-F71F08426CBD}"/>
              </a:ext>
            </a:extLst>
          </p:cNvPr>
          <p:cNvSpPr/>
          <p:nvPr/>
        </p:nvSpPr>
        <p:spPr>
          <a:xfrm>
            <a:off x="641451" y="1946560"/>
            <a:ext cx="819198" cy="215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15">
            <a:extLst>
              <a:ext uri="{FF2B5EF4-FFF2-40B4-BE49-F238E27FC236}">
                <a16:creationId xmlns:a16="http://schemas.microsoft.com/office/drawing/2014/main" id="{2104EEC0-4F8D-492F-8C22-17AB77DA0B0E}"/>
              </a:ext>
            </a:extLst>
          </p:cNvPr>
          <p:cNvSpPr/>
          <p:nvPr/>
        </p:nvSpPr>
        <p:spPr>
          <a:xfrm>
            <a:off x="3940651" y="2072483"/>
            <a:ext cx="819198" cy="215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2" name="Picture 1">
            <a:extLst>
              <a:ext uri="{FF2B5EF4-FFF2-40B4-BE49-F238E27FC236}">
                <a16:creationId xmlns:a16="http://schemas.microsoft.com/office/drawing/2014/main" id="{EB2F396B-FCA4-4658-8470-16F25149B1B9}"/>
              </a:ext>
            </a:extLst>
          </p:cNvPr>
          <p:cNvPicPr>
            <a:picLocks noChangeAspect="1"/>
          </p:cNvPicPr>
          <p:nvPr/>
        </p:nvPicPr>
        <p:blipFill>
          <a:blip r:embed="rId4"/>
          <a:stretch>
            <a:fillRect/>
          </a:stretch>
        </p:blipFill>
        <p:spPr>
          <a:xfrm>
            <a:off x="1890697" y="1696977"/>
            <a:ext cx="4279148" cy="4090640"/>
          </a:xfrm>
          <a:prstGeom prst="rect">
            <a:avLst/>
          </a:prstGeom>
        </p:spPr>
      </p:pic>
      <p:sp>
        <p:nvSpPr>
          <p:cNvPr id="8" name="TextBox 7">
            <a:extLst>
              <a:ext uri="{FF2B5EF4-FFF2-40B4-BE49-F238E27FC236}">
                <a16:creationId xmlns:a16="http://schemas.microsoft.com/office/drawing/2014/main" id="{832EA7DC-998D-4067-BBA3-3E502E0FBF6D}"/>
              </a:ext>
            </a:extLst>
          </p:cNvPr>
          <p:cNvSpPr txBox="1"/>
          <p:nvPr/>
        </p:nvSpPr>
        <p:spPr>
          <a:xfrm>
            <a:off x="1138513" y="2734908"/>
            <a:ext cx="738664" cy="1118255"/>
          </a:xfrm>
          <a:prstGeom prst="rect">
            <a:avLst/>
          </a:prstGeom>
          <a:noFill/>
        </p:spPr>
        <p:txBody>
          <a:bodyPr vert="vert270" wrap="none" rtlCol="0">
            <a:spAutoFit/>
          </a:bodyPr>
          <a:lstStyle/>
          <a:p>
            <a:r>
              <a:rPr lang="en-US" sz="3600" dirty="0">
                <a:latin typeface="Arial" panose="020B0604020202020204" pitchFamily="34" charset="0"/>
                <a:cs typeface="Arial" panose="020B0604020202020204" pitchFamily="34" charset="0"/>
              </a:rPr>
              <a:t>RHO</a:t>
            </a:r>
          </a:p>
        </p:txBody>
      </p:sp>
      <p:pic>
        <p:nvPicPr>
          <p:cNvPr id="9" name="Picture 8">
            <a:extLst>
              <a:ext uri="{FF2B5EF4-FFF2-40B4-BE49-F238E27FC236}">
                <a16:creationId xmlns:a16="http://schemas.microsoft.com/office/drawing/2014/main" id="{C9FC6AAF-36E8-457D-BAAB-1763D4993EF4}"/>
              </a:ext>
            </a:extLst>
          </p:cNvPr>
          <p:cNvPicPr>
            <a:picLocks noChangeAspect="1"/>
          </p:cNvPicPr>
          <p:nvPr/>
        </p:nvPicPr>
        <p:blipFill>
          <a:blip r:embed="rId5"/>
          <a:stretch>
            <a:fillRect/>
          </a:stretch>
        </p:blipFill>
        <p:spPr>
          <a:xfrm>
            <a:off x="5817410" y="1469293"/>
            <a:ext cx="1435894" cy="1421606"/>
          </a:xfrm>
          <a:prstGeom prst="rect">
            <a:avLst/>
          </a:prstGeom>
        </p:spPr>
      </p:pic>
      <p:sp>
        <p:nvSpPr>
          <p:cNvPr id="12" name="Rectangle 11">
            <a:extLst>
              <a:ext uri="{FF2B5EF4-FFF2-40B4-BE49-F238E27FC236}">
                <a16:creationId xmlns:a16="http://schemas.microsoft.com/office/drawing/2014/main" id="{B504AF38-9A94-4330-85DE-D85D7A24C8D0}"/>
              </a:ext>
            </a:extLst>
          </p:cNvPr>
          <p:cNvSpPr/>
          <p:nvPr/>
        </p:nvSpPr>
        <p:spPr>
          <a:xfrm>
            <a:off x="334217" y="6320135"/>
            <a:ext cx="7397840" cy="461665"/>
          </a:xfrm>
          <a:prstGeom prst="rect">
            <a:avLst/>
          </a:prstGeom>
        </p:spPr>
        <p:txBody>
          <a:bodyPr wrap="square">
            <a:spAutoFit/>
          </a:bodyPr>
          <a:lstStyle/>
          <a:p>
            <a:r>
              <a:rPr lang="en-US" sz="1200" dirty="0"/>
              <a:t>Sequence variant analysis reveals poor correlations in microbial taxonomic abundance between humans and mice after gnotobiotic transfer.  </a:t>
            </a:r>
            <a:r>
              <a:rPr lang="en-US" sz="1200" dirty="0" err="1"/>
              <a:t>Fouladi</a:t>
            </a:r>
            <a:r>
              <a:rPr lang="en-US" sz="1200" dirty="0"/>
              <a:t> et. al, ISME-J, 2020</a:t>
            </a:r>
          </a:p>
        </p:txBody>
      </p:sp>
    </p:spTree>
    <p:extLst>
      <p:ext uri="{BB962C8B-B14F-4D97-AF65-F5344CB8AC3E}">
        <p14:creationId xmlns:p14="http://schemas.microsoft.com/office/powerpoint/2010/main" val="2435769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230D54-64E0-48D3-A96E-2B89301041A9}"/>
              </a:ext>
            </a:extLst>
          </p:cNvPr>
          <p:cNvSpPr/>
          <p:nvPr/>
        </p:nvSpPr>
        <p:spPr>
          <a:xfrm>
            <a:off x="59760" y="5609578"/>
            <a:ext cx="9574530" cy="577081"/>
          </a:xfrm>
          <a:prstGeom prst="rect">
            <a:avLst/>
          </a:prstGeom>
        </p:spPr>
        <p:txBody>
          <a:bodyPr wrap="square">
            <a:spAutoFit/>
          </a:bodyPr>
          <a:lstStyle/>
          <a:p>
            <a:r>
              <a:rPr lang="en-US" sz="900" dirty="0"/>
              <a:t>An Aberrant Microbiota is not Strongly Associated with Incidental Colonic Diverticulosis  </a:t>
            </a:r>
            <a:r>
              <a:rPr lang="en-US" sz="900" dirty="0" err="1"/>
              <a:t>Roshonda</a:t>
            </a:r>
            <a:r>
              <a:rPr lang="en-US" sz="900" dirty="0"/>
              <a:t> B. Jones, Anthony A. Fodor, Anne F. Peery, Matthew C. B. </a:t>
            </a:r>
            <a:r>
              <a:rPr lang="en-US" sz="900" dirty="0" err="1"/>
              <a:t>Tsilimigras</a:t>
            </a:r>
            <a:r>
              <a:rPr lang="en-US" sz="900" dirty="0"/>
              <a:t>, Kathryn </a:t>
            </a:r>
            <a:r>
              <a:rPr lang="en-US" sz="900" dirty="0" err="1"/>
              <a:t>Winglee</a:t>
            </a:r>
            <a:r>
              <a:rPr lang="en-US" sz="900" dirty="0"/>
              <a:t>, Amber </a:t>
            </a:r>
            <a:r>
              <a:rPr lang="en-US" sz="900" dirty="0" err="1"/>
              <a:t>McCoy,Michael</a:t>
            </a:r>
            <a:r>
              <a:rPr lang="en-US" sz="900" dirty="0"/>
              <a:t> </a:t>
            </a:r>
            <a:r>
              <a:rPr lang="en-US" sz="900" dirty="0" err="1"/>
              <a:t>Sioda</a:t>
            </a:r>
            <a:r>
              <a:rPr lang="en-US" sz="900" dirty="0"/>
              <a:t> ,Robert S. Sandler, Temitope O. </a:t>
            </a:r>
            <a:r>
              <a:rPr lang="en-US" sz="900" dirty="0" err="1"/>
              <a:t>Keku</a:t>
            </a:r>
            <a:r>
              <a:rPr lang="en-US" sz="900" dirty="0"/>
              <a:t>.  Scientific Reports.  2018.</a:t>
            </a:r>
          </a:p>
          <a:p>
            <a:endParaRPr lang="en-US" sz="1350" dirty="0"/>
          </a:p>
        </p:txBody>
      </p:sp>
      <p:pic>
        <p:nvPicPr>
          <p:cNvPr id="3" name="Picture 2" descr="Image result for roshonda jones">
            <a:extLst>
              <a:ext uri="{FF2B5EF4-FFF2-40B4-BE49-F238E27FC236}">
                <a16:creationId xmlns:a16="http://schemas.microsoft.com/office/drawing/2014/main" id="{3CEE590D-4EB5-4F12-BE0E-778D2EA0FF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5516" y="1481044"/>
            <a:ext cx="909442" cy="9755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C0141-897C-47F8-A6A4-E8F7F24BF34A}"/>
              </a:ext>
            </a:extLst>
          </p:cNvPr>
          <p:cNvSpPr txBox="1"/>
          <p:nvPr/>
        </p:nvSpPr>
        <p:spPr>
          <a:xfrm>
            <a:off x="6237963" y="1673463"/>
            <a:ext cx="2475101" cy="507831"/>
          </a:xfrm>
          <a:prstGeom prst="rect">
            <a:avLst/>
          </a:prstGeom>
          <a:noFill/>
        </p:spPr>
        <p:txBody>
          <a:bodyPr wrap="none" rtlCol="0">
            <a:spAutoFit/>
          </a:bodyPr>
          <a:lstStyle/>
          <a:p>
            <a:r>
              <a:rPr lang="en-US" sz="1350" dirty="0" err="1"/>
              <a:t>Roshonda</a:t>
            </a:r>
            <a:r>
              <a:rPr lang="en-US" sz="1350" dirty="0"/>
              <a:t> </a:t>
            </a:r>
            <a:r>
              <a:rPr lang="en-US" sz="1350" dirty="0" err="1"/>
              <a:t>Barner</a:t>
            </a:r>
            <a:r>
              <a:rPr lang="en-US" sz="1350" dirty="0"/>
              <a:t> Jones</a:t>
            </a:r>
          </a:p>
          <a:p>
            <a:r>
              <a:rPr lang="en-US" sz="1350" dirty="0"/>
              <a:t>University of Southern California</a:t>
            </a:r>
          </a:p>
        </p:txBody>
      </p:sp>
      <p:pic>
        <p:nvPicPr>
          <p:cNvPr id="5" name="Picture 4" descr="Keku">
            <a:extLst>
              <a:ext uri="{FF2B5EF4-FFF2-40B4-BE49-F238E27FC236}">
                <a16:creationId xmlns:a16="http://schemas.microsoft.com/office/drawing/2014/main" id="{BC4DA452-0507-4BDF-824D-464E445C9D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1741" y="2589137"/>
            <a:ext cx="864845" cy="10810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E7EA5F0-FE62-4008-BA1C-8DA8EF7F9B9A}"/>
              </a:ext>
            </a:extLst>
          </p:cNvPr>
          <p:cNvSpPr txBox="1"/>
          <p:nvPr/>
        </p:nvSpPr>
        <p:spPr>
          <a:xfrm>
            <a:off x="6239528" y="2708424"/>
            <a:ext cx="1290738" cy="507831"/>
          </a:xfrm>
          <a:prstGeom prst="rect">
            <a:avLst/>
          </a:prstGeom>
          <a:noFill/>
        </p:spPr>
        <p:txBody>
          <a:bodyPr wrap="none" rtlCol="0">
            <a:spAutoFit/>
          </a:bodyPr>
          <a:lstStyle/>
          <a:p>
            <a:r>
              <a:rPr lang="en-US" sz="1350" dirty="0" err="1"/>
              <a:t>Temitope</a:t>
            </a:r>
            <a:r>
              <a:rPr lang="en-US" sz="1350" dirty="0"/>
              <a:t> </a:t>
            </a:r>
            <a:r>
              <a:rPr lang="en-US" sz="1350" dirty="0" err="1"/>
              <a:t>Keku</a:t>
            </a:r>
            <a:endParaRPr lang="en-US" sz="1350" dirty="0"/>
          </a:p>
          <a:p>
            <a:r>
              <a:rPr lang="en-US" sz="1350" dirty="0"/>
              <a:t>UNC Chapel Hill</a:t>
            </a:r>
          </a:p>
        </p:txBody>
      </p:sp>
      <p:sp>
        <p:nvSpPr>
          <p:cNvPr id="7" name="TextBox 6">
            <a:extLst>
              <a:ext uri="{FF2B5EF4-FFF2-40B4-BE49-F238E27FC236}">
                <a16:creationId xmlns:a16="http://schemas.microsoft.com/office/drawing/2014/main" id="{464376F2-2421-4BC7-9468-7221DB7C3C6D}"/>
              </a:ext>
            </a:extLst>
          </p:cNvPr>
          <p:cNvSpPr txBox="1"/>
          <p:nvPr/>
        </p:nvSpPr>
        <p:spPr>
          <a:xfrm>
            <a:off x="328809" y="2308702"/>
            <a:ext cx="4204997" cy="50783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Biopsies from 226 case and 309 control obtained via</a:t>
            </a:r>
          </a:p>
          <a:p>
            <a:r>
              <a:rPr lang="en-US" sz="1350" dirty="0">
                <a:latin typeface="Arial" panose="020B0604020202020204" pitchFamily="34" charset="0"/>
                <a:cs typeface="Arial" panose="020B0604020202020204" pitchFamily="34" charset="0"/>
              </a:rPr>
              <a:t>colonoscopy </a:t>
            </a:r>
          </a:p>
        </p:txBody>
      </p:sp>
      <p:pic>
        <p:nvPicPr>
          <p:cNvPr id="1030" name="Picture 6" descr="Related image">
            <a:extLst>
              <a:ext uri="{FF2B5EF4-FFF2-40B4-BE49-F238E27FC236}">
                <a16:creationId xmlns:a16="http://schemas.microsoft.com/office/drawing/2014/main" id="{D8890627-632E-42B9-9D98-6AA16F530C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920" y="926622"/>
            <a:ext cx="1267379" cy="126737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A3BDC6C-F33A-4068-95EA-A08227827A95}"/>
              </a:ext>
            </a:extLst>
          </p:cNvPr>
          <p:cNvSpPr/>
          <p:nvPr/>
        </p:nvSpPr>
        <p:spPr>
          <a:xfrm>
            <a:off x="280269" y="5431939"/>
            <a:ext cx="7921147" cy="253916"/>
          </a:xfrm>
          <a:prstGeom prst="rect">
            <a:avLst/>
          </a:prstGeom>
        </p:spPr>
        <p:txBody>
          <a:bodyPr wrap="square">
            <a:spAutoFit/>
          </a:bodyPr>
          <a:lstStyle/>
          <a:p>
            <a:r>
              <a:rPr lang="en-US" sz="1050" dirty="0"/>
              <a:t>Image: https://www.merckmanuals.com/-/media/manual/professional/images/diverticulosis_high.jpg?la=en&amp;thn=0&amp;mw=350</a:t>
            </a:r>
          </a:p>
        </p:txBody>
      </p:sp>
      <p:cxnSp>
        <p:nvCxnSpPr>
          <p:cNvPr id="13" name="Straight Arrow Connector 12">
            <a:extLst>
              <a:ext uri="{FF2B5EF4-FFF2-40B4-BE49-F238E27FC236}">
                <a16:creationId xmlns:a16="http://schemas.microsoft.com/office/drawing/2014/main" id="{EED09EDB-6E46-4B8C-B326-7F28AB97F013}"/>
              </a:ext>
            </a:extLst>
          </p:cNvPr>
          <p:cNvCxnSpPr/>
          <p:nvPr/>
        </p:nvCxnSpPr>
        <p:spPr>
          <a:xfrm>
            <a:off x="2062097" y="2675090"/>
            <a:ext cx="0" cy="333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39F718D-A63D-4D92-809F-B2805F235E9C}"/>
              </a:ext>
            </a:extLst>
          </p:cNvPr>
          <p:cNvSpPr txBox="1"/>
          <p:nvPr/>
        </p:nvSpPr>
        <p:spPr>
          <a:xfrm>
            <a:off x="248956" y="3168303"/>
            <a:ext cx="4859151"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Microbial DNA extracted – PCR targeting the 16S rRNA gene</a:t>
            </a:r>
          </a:p>
        </p:txBody>
      </p:sp>
    </p:spTree>
    <p:extLst>
      <p:ext uri="{BB962C8B-B14F-4D97-AF65-F5344CB8AC3E}">
        <p14:creationId xmlns:p14="http://schemas.microsoft.com/office/powerpoint/2010/main" val="2250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2D99E6-D8E3-604D-90CC-04F68AADA41E}"/>
              </a:ext>
            </a:extLst>
          </p:cNvPr>
          <p:cNvPicPr>
            <a:picLocks noChangeAspect="1"/>
          </p:cNvPicPr>
          <p:nvPr/>
        </p:nvPicPr>
        <p:blipFill>
          <a:blip r:embed="rId3"/>
          <a:stretch>
            <a:fillRect/>
          </a:stretch>
        </p:blipFill>
        <p:spPr>
          <a:xfrm>
            <a:off x="176320" y="1197332"/>
            <a:ext cx="7803644" cy="4390059"/>
          </a:xfrm>
          <a:prstGeom prst="rect">
            <a:avLst/>
          </a:prstGeom>
        </p:spPr>
      </p:pic>
      <p:sp>
        <p:nvSpPr>
          <p:cNvPr id="5" name="TextBox 4">
            <a:extLst>
              <a:ext uri="{FF2B5EF4-FFF2-40B4-BE49-F238E27FC236}">
                <a16:creationId xmlns:a16="http://schemas.microsoft.com/office/drawing/2014/main" id="{BFF2E1CA-72BA-4154-A51E-C916E34939B0}"/>
              </a:ext>
            </a:extLst>
          </p:cNvPr>
          <p:cNvSpPr txBox="1"/>
          <p:nvPr/>
        </p:nvSpPr>
        <p:spPr>
          <a:xfrm>
            <a:off x="279664" y="533400"/>
            <a:ext cx="4583371" cy="369332"/>
          </a:xfrm>
          <a:prstGeom prst="rect">
            <a:avLst/>
          </a:prstGeom>
          <a:noFill/>
        </p:spPr>
        <p:txBody>
          <a:bodyPr wrap="none" rtlCol="0">
            <a:spAutoFit/>
          </a:bodyPr>
          <a:lstStyle/>
          <a:p>
            <a:r>
              <a:rPr lang="en-US" dirty="0">
                <a:latin typeface="Arial" panose="020B0604020202020204" pitchFamily="34" charset="0"/>
              </a:rPr>
              <a:t>Towards every analysis as a </a:t>
            </a:r>
            <a:r>
              <a:rPr lang="en-US" dirty="0">
                <a:solidFill>
                  <a:srgbClr val="FF0000"/>
                </a:solidFill>
                <a:latin typeface="Arial" panose="020B0604020202020204" pitchFamily="34" charset="0"/>
              </a:rPr>
              <a:t>meta-analysis</a:t>
            </a:r>
          </a:p>
        </p:txBody>
      </p:sp>
      <p:sp>
        <p:nvSpPr>
          <p:cNvPr id="7" name="AutoShape 6" descr="Image result for michael sioda uncc"/>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8" name="Picture 7"/>
          <p:cNvPicPr>
            <a:picLocks noChangeAspect="1"/>
          </p:cNvPicPr>
          <p:nvPr/>
        </p:nvPicPr>
        <p:blipFill>
          <a:blip r:embed="rId4"/>
          <a:stretch>
            <a:fillRect/>
          </a:stretch>
        </p:blipFill>
        <p:spPr>
          <a:xfrm>
            <a:off x="3733800" y="5660668"/>
            <a:ext cx="1115990" cy="1115990"/>
          </a:xfrm>
          <a:prstGeom prst="rect">
            <a:avLst/>
          </a:prstGeom>
        </p:spPr>
      </p:pic>
      <p:sp>
        <p:nvSpPr>
          <p:cNvPr id="9" name="TextBox 8"/>
          <p:cNvSpPr txBox="1"/>
          <p:nvPr/>
        </p:nvSpPr>
        <p:spPr>
          <a:xfrm>
            <a:off x="4902232" y="5943600"/>
            <a:ext cx="1491114" cy="553998"/>
          </a:xfrm>
          <a:prstGeom prst="rect">
            <a:avLst/>
          </a:prstGeom>
          <a:noFill/>
        </p:spPr>
        <p:txBody>
          <a:bodyPr wrap="none" rtlCol="0">
            <a:spAutoFit/>
          </a:bodyPr>
          <a:lstStyle/>
          <a:p>
            <a:r>
              <a:rPr lang="en-US" sz="1500" dirty="0">
                <a:latin typeface="Arial" panose="020B0604020202020204" pitchFamily="34" charset="0"/>
                <a:cs typeface="Arial" panose="020B0604020202020204" pitchFamily="34" charset="0"/>
              </a:rPr>
              <a:t>Michael </a:t>
            </a:r>
            <a:r>
              <a:rPr lang="en-US" sz="1500" dirty="0" err="1">
                <a:latin typeface="Arial" panose="020B0604020202020204" pitchFamily="34" charset="0"/>
                <a:cs typeface="Arial" panose="020B0604020202020204" pitchFamily="34" charset="0"/>
              </a:rPr>
              <a:t>Sioda</a:t>
            </a:r>
            <a:endParaRPr lang="en-US" sz="15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 UNC Charlotte</a:t>
            </a:r>
          </a:p>
        </p:txBody>
      </p:sp>
      <p:pic>
        <p:nvPicPr>
          <p:cNvPr id="1026" name="Picture 2" descr="Ivory">
            <a:extLst>
              <a:ext uri="{FF2B5EF4-FFF2-40B4-BE49-F238E27FC236}">
                <a16:creationId xmlns:a16="http://schemas.microsoft.com/office/drawing/2014/main" id="{083F1C36-AD37-41E6-9E27-F3924E0736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5791200"/>
            <a:ext cx="954108" cy="93502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A3648A-784E-46EA-B621-2D730B440C8E}"/>
              </a:ext>
            </a:extLst>
          </p:cNvPr>
          <p:cNvSpPr txBox="1"/>
          <p:nvPr/>
        </p:nvSpPr>
        <p:spPr>
          <a:xfrm>
            <a:off x="1676400" y="5999202"/>
            <a:ext cx="1438214" cy="553998"/>
          </a:xfrm>
          <a:prstGeom prst="rect">
            <a:avLst/>
          </a:prstGeom>
          <a:noFill/>
        </p:spPr>
        <p:txBody>
          <a:bodyPr wrap="none" rtlCol="0">
            <a:spAutoFit/>
          </a:bodyPr>
          <a:lstStyle/>
          <a:p>
            <a:r>
              <a:rPr lang="en-US" sz="1500" dirty="0">
                <a:latin typeface="Arial" panose="020B0604020202020204" pitchFamily="34" charset="0"/>
                <a:cs typeface="Arial" panose="020B0604020202020204" pitchFamily="34" charset="0"/>
              </a:rPr>
              <a:t>Ivory Blakely– </a:t>
            </a:r>
          </a:p>
          <a:p>
            <a:r>
              <a:rPr lang="en-US" sz="1500" dirty="0">
                <a:latin typeface="Arial" panose="020B0604020202020204" pitchFamily="34" charset="0"/>
                <a:cs typeface="Arial" panose="020B0604020202020204" pitchFamily="34" charset="0"/>
              </a:rPr>
              <a:t>UNC Charlotte</a:t>
            </a:r>
          </a:p>
        </p:txBody>
      </p:sp>
    </p:spTree>
    <p:extLst>
      <p:ext uri="{BB962C8B-B14F-4D97-AF65-F5344CB8AC3E}">
        <p14:creationId xmlns:p14="http://schemas.microsoft.com/office/powerpoint/2010/main" val="1352529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736123-6C92-48DC-97CA-48BC67D447CA}"/>
              </a:ext>
            </a:extLst>
          </p:cNvPr>
          <p:cNvPicPr/>
          <p:nvPr/>
        </p:nvPicPr>
        <p:blipFill>
          <a:blip r:embed="rId3" cstate="print"/>
          <a:srcRect/>
          <a:stretch>
            <a:fillRect/>
          </a:stretch>
        </p:blipFill>
        <p:spPr bwMode="auto">
          <a:xfrm>
            <a:off x="799027" y="591349"/>
            <a:ext cx="6843570" cy="1651592"/>
          </a:xfrm>
          <a:prstGeom prst="rect">
            <a:avLst/>
          </a:prstGeom>
          <a:noFill/>
          <a:ln w="9525">
            <a:noFill/>
            <a:miter lim="800000"/>
            <a:headEnd/>
            <a:tailEnd/>
          </a:ln>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4193" y="1843674"/>
            <a:ext cx="5189422" cy="3896819"/>
          </a:xfrm>
          <a:prstGeom prst="rect">
            <a:avLst/>
          </a:prstGeom>
        </p:spPr>
      </p:pic>
    </p:spTree>
    <p:extLst>
      <p:ext uri="{BB962C8B-B14F-4D97-AF65-F5344CB8AC3E}">
        <p14:creationId xmlns:p14="http://schemas.microsoft.com/office/powerpoint/2010/main" val="30058827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3524488" y="811046"/>
            <a:ext cx="1356462" cy="253916"/>
          </a:xfrm>
          <a:prstGeom prst="rect">
            <a:avLst/>
          </a:prstGeom>
          <a:noFill/>
          <a:ln w="9525">
            <a:noFill/>
            <a:miter lim="800000"/>
            <a:headEnd/>
            <a:tailEnd/>
          </a:ln>
        </p:spPr>
        <p:txBody>
          <a:bodyPr wrap="none">
            <a:prstTxWarp prst="textNoShape">
              <a:avLst/>
            </a:prstTxWarp>
            <a:spAutoFit/>
          </a:bodyPr>
          <a:lstStyle/>
          <a:p>
            <a:r>
              <a:rPr lang="en-US" sz="1050" dirty="0">
                <a:latin typeface="Arial"/>
                <a:cs typeface="Arial"/>
              </a:rPr>
              <a:t>Acknowledgements</a:t>
            </a:r>
          </a:p>
        </p:txBody>
      </p:sp>
      <p:pic>
        <p:nvPicPr>
          <p:cNvPr id="9" name="Picture 3"/>
          <p:cNvPicPr>
            <a:picLocks noChangeAspect="1" noChangeArrowheads="1"/>
          </p:cNvPicPr>
          <p:nvPr/>
        </p:nvPicPr>
        <p:blipFill>
          <a:blip r:embed="rId3" cstate="print"/>
          <a:srcRect/>
          <a:stretch>
            <a:fillRect/>
          </a:stretch>
        </p:blipFill>
        <p:spPr bwMode="auto">
          <a:xfrm>
            <a:off x="1600200" y="5086351"/>
            <a:ext cx="3188494" cy="663476"/>
          </a:xfrm>
          <a:prstGeom prst="rect">
            <a:avLst/>
          </a:prstGeom>
          <a:noFill/>
          <a:ln w="9525">
            <a:noFill/>
            <a:miter lim="800000"/>
            <a:headEnd/>
            <a:tailEnd/>
          </a:ln>
        </p:spPr>
      </p:pic>
      <p:sp>
        <p:nvSpPr>
          <p:cNvPr id="10" name="TextBox 10"/>
          <p:cNvSpPr txBox="1">
            <a:spLocks noChangeArrowheads="1"/>
          </p:cNvSpPr>
          <p:nvPr/>
        </p:nvSpPr>
        <p:spPr bwMode="auto">
          <a:xfrm>
            <a:off x="304801" y="1072686"/>
            <a:ext cx="1513556" cy="1481944"/>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pPr>
            <a:r>
              <a:rPr lang="en-US" sz="1050" u="sng" dirty="0">
                <a:latin typeface="Arial"/>
                <a:cs typeface="Arial"/>
              </a:rPr>
              <a:t>UNC-Chapel Hill</a:t>
            </a:r>
          </a:p>
          <a:p>
            <a:pPr>
              <a:lnSpc>
                <a:spcPct val="90000"/>
              </a:lnSpc>
              <a:spcBef>
                <a:spcPct val="20000"/>
              </a:spcBef>
            </a:pPr>
            <a:r>
              <a:rPr lang="en-US" sz="1050" dirty="0">
                <a:latin typeface="Arial"/>
                <a:cs typeface="Arial"/>
              </a:rPr>
              <a:t>Janelle Arthur</a:t>
            </a:r>
          </a:p>
          <a:p>
            <a:pPr>
              <a:lnSpc>
                <a:spcPct val="90000"/>
              </a:lnSpc>
              <a:spcBef>
                <a:spcPct val="20000"/>
              </a:spcBef>
            </a:pPr>
            <a:r>
              <a:rPr lang="en-US" sz="1050" dirty="0">
                <a:latin typeface="Arial"/>
                <a:cs typeface="Arial"/>
              </a:rPr>
              <a:t>Ian Carroll</a:t>
            </a:r>
          </a:p>
          <a:p>
            <a:pPr>
              <a:lnSpc>
                <a:spcPct val="90000"/>
              </a:lnSpc>
              <a:spcBef>
                <a:spcPct val="20000"/>
              </a:spcBef>
            </a:pPr>
            <a:r>
              <a:rPr lang="en-US" sz="1050" dirty="0">
                <a:latin typeface="Arial"/>
                <a:cs typeface="Arial"/>
              </a:rPr>
              <a:t>Annie Green Howard</a:t>
            </a:r>
          </a:p>
          <a:p>
            <a:pPr>
              <a:lnSpc>
                <a:spcPct val="90000"/>
              </a:lnSpc>
              <a:spcBef>
                <a:spcPct val="20000"/>
              </a:spcBef>
            </a:pPr>
            <a:r>
              <a:rPr lang="en-US" sz="1050" dirty="0">
                <a:latin typeface="Arial" pitchFamily="34" charset="0"/>
                <a:cs typeface="Arial" pitchFamily="34" charset="0"/>
              </a:rPr>
              <a:t>Marcus </a:t>
            </a:r>
            <a:r>
              <a:rPr lang="en-US" sz="1050" dirty="0" err="1">
                <a:latin typeface="Arial" pitchFamily="34" charset="0"/>
                <a:cs typeface="Arial" pitchFamily="34" charset="0"/>
              </a:rPr>
              <a:t>Muhlbauer</a:t>
            </a:r>
            <a:endParaRPr lang="en-US" sz="1050" dirty="0">
              <a:latin typeface="Arial" pitchFamily="34" charset="0"/>
              <a:cs typeface="Arial" pitchFamily="34" charset="0"/>
            </a:endParaRPr>
          </a:p>
          <a:p>
            <a:pPr>
              <a:lnSpc>
                <a:spcPct val="90000"/>
              </a:lnSpc>
              <a:spcBef>
                <a:spcPct val="20000"/>
              </a:spcBef>
            </a:pPr>
            <a:r>
              <a:rPr lang="en-US" sz="1050" dirty="0">
                <a:latin typeface="Arial" pitchFamily="34" charset="0"/>
                <a:cs typeface="Arial" pitchFamily="34" charset="0"/>
              </a:rPr>
              <a:t>Penny Gordon-Larsen</a:t>
            </a:r>
          </a:p>
          <a:p>
            <a:pPr>
              <a:lnSpc>
                <a:spcPct val="90000"/>
              </a:lnSpc>
              <a:spcBef>
                <a:spcPct val="20000"/>
              </a:spcBef>
            </a:pPr>
            <a:r>
              <a:rPr lang="en-US" sz="1050" dirty="0">
                <a:latin typeface="Arial" pitchFamily="34" charset="0"/>
                <a:cs typeface="Arial" pitchFamily="34" charset="0"/>
              </a:rPr>
              <a:t>Jonathan Hansen</a:t>
            </a:r>
          </a:p>
          <a:p>
            <a:pPr>
              <a:lnSpc>
                <a:spcPct val="90000"/>
              </a:lnSpc>
              <a:spcBef>
                <a:spcPct val="20000"/>
              </a:spcBef>
            </a:pPr>
            <a:r>
              <a:rPr lang="en-US" sz="1050" dirty="0">
                <a:latin typeface="Arial" pitchFamily="34" charset="0"/>
                <a:cs typeface="Arial" pitchFamily="34" charset="0"/>
              </a:rPr>
              <a:t>Temitope </a:t>
            </a:r>
            <a:r>
              <a:rPr lang="en-US" sz="1050" dirty="0" err="1">
                <a:latin typeface="Arial" pitchFamily="34" charset="0"/>
                <a:cs typeface="Arial" pitchFamily="34" charset="0"/>
              </a:rPr>
              <a:t>Keku</a:t>
            </a:r>
            <a:endParaRPr lang="en-US" sz="1050" dirty="0">
              <a:latin typeface="Arial" pitchFamily="34" charset="0"/>
              <a:cs typeface="Arial" pitchFamily="34" charset="0"/>
            </a:endParaRPr>
          </a:p>
        </p:txBody>
      </p:sp>
      <p:pic>
        <p:nvPicPr>
          <p:cNvPr id="12" name="Picture 2"/>
          <p:cNvPicPr>
            <a:picLocks noChangeAspect="1" noChangeArrowheads="1"/>
          </p:cNvPicPr>
          <p:nvPr/>
        </p:nvPicPr>
        <p:blipFill>
          <a:blip r:embed="rId4" cstate="print"/>
          <a:srcRect/>
          <a:stretch>
            <a:fillRect/>
          </a:stretch>
        </p:blipFill>
        <p:spPr bwMode="auto">
          <a:xfrm>
            <a:off x="2057401" y="4400551"/>
            <a:ext cx="2185988" cy="551855"/>
          </a:xfrm>
          <a:prstGeom prst="rect">
            <a:avLst/>
          </a:prstGeom>
          <a:noFill/>
          <a:ln w="9525">
            <a:noFill/>
            <a:miter lim="800000"/>
            <a:headEnd/>
            <a:tailEnd/>
          </a:ln>
        </p:spPr>
      </p:pic>
      <p:sp>
        <p:nvSpPr>
          <p:cNvPr id="13" name="TextBox 10"/>
          <p:cNvSpPr txBox="1">
            <a:spLocks noChangeArrowheads="1"/>
          </p:cNvSpPr>
          <p:nvPr/>
        </p:nvSpPr>
        <p:spPr bwMode="auto">
          <a:xfrm>
            <a:off x="2200555" y="1066736"/>
            <a:ext cx="1244251" cy="2015167"/>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pPr>
            <a:r>
              <a:rPr lang="en-US" sz="1050" u="sng" dirty="0">
                <a:latin typeface="Arial"/>
                <a:cs typeface="Arial"/>
              </a:rPr>
              <a:t>UNC-Charlotte</a:t>
            </a:r>
          </a:p>
          <a:p>
            <a:pPr>
              <a:lnSpc>
                <a:spcPct val="90000"/>
              </a:lnSpc>
              <a:spcBef>
                <a:spcPct val="20000"/>
              </a:spcBef>
            </a:pPr>
            <a:r>
              <a:rPr lang="en-US" sz="1050" dirty="0" err="1">
                <a:latin typeface="Arial"/>
                <a:cs typeface="Arial"/>
              </a:rPr>
              <a:t>Roshonda</a:t>
            </a:r>
            <a:r>
              <a:rPr lang="en-US" sz="1050" dirty="0">
                <a:latin typeface="Arial"/>
                <a:cs typeface="Arial"/>
              </a:rPr>
              <a:t> </a:t>
            </a:r>
            <a:r>
              <a:rPr lang="en-US" sz="1050" dirty="0" err="1">
                <a:latin typeface="Arial"/>
                <a:cs typeface="Arial"/>
              </a:rPr>
              <a:t>Barner</a:t>
            </a:r>
            <a:endParaRPr lang="en-US" sz="1050" dirty="0">
              <a:latin typeface="Arial"/>
              <a:cs typeface="Arial"/>
            </a:endParaRPr>
          </a:p>
          <a:p>
            <a:pPr>
              <a:lnSpc>
                <a:spcPct val="90000"/>
              </a:lnSpc>
              <a:spcBef>
                <a:spcPct val="20000"/>
              </a:spcBef>
            </a:pPr>
            <a:r>
              <a:rPr lang="en-US" sz="1050" dirty="0">
                <a:latin typeface="Arial"/>
                <a:cs typeface="Arial"/>
              </a:rPr>
              <a:t>Matthew Brown</a:t>
            </a:r>
          </a:p>
          <a:p>
            <a:pPr>
              <a:lnSpc>
                <a:spcPct val="90000"/>
              </a:lnSpc>
              <a:spcBef>
                <a:spcPct val="20000"/>
              </a:spcBef>
            </a:pPr>
            <a:r>
              <a:rPr lang="en-US" sz="1050" dirty="0" err="1">
                <a:latin typeface="Arial" panose="020B0604020202020204" pitchFamily="34" charset="0"/>
                <a:cs typeface="Arial" panose="020B0604020202020204" pitchFamily="34" charset="0"/>
              </a:rPr>
              <a:t>Farnaz</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Fouladi</a:t>
            </a:r>
            <a:endParaRPr lang="en-US" sz="1050" dirty="0">
              <a:latin typeface="Arial"/>
              <a:cs typeface="Arial"/>
            </a:endParaRPr>
          </a:p>
          <a:p>
            <a:pPr>
              <a:lnSpc>
                <a:spcPct val="90000"/>
              </a:lnSpc>
              <a:spcBef>
                <a:spcPct val="20000"/>
              </a:spcBef>
            </a:pPr>
            <a:r>
              <a:rPr lang="en-US" sz="1050" dirty="0" err="1">
                <a:latin typeface="Arial"/>
                <a:cs typeface="Arial"/>
              </a:rPr>
              <a:t>Ra’ad</a:t>
            </a:r>
            <a:r>
              <a:rPr lang="en-US" sz="1050" dirty="0">
                <a:latin typeface="Arial"/>
                <a:cs typeface="Arial"/>
              </a:rPr>
              <a:t> </a:t>
            </a:r>
            <a:r>
              <a:rPr lang="en-US" sz="1050" dirty="0" err="1">
                <a:latin typeface="Arial"/>
                <a:cs typeface="Arial"/>
              </a:rPr>
              <a:t>Gharaibeh</a:t>
            </a:r>
            <a:endParaRPr lang="en-US" sz="1050" dirty="0">
              <a:latin typeface="Arial"/>
              <a:cs typeface="Arial"/>
            </a:endParaRPr>
          </a:p>
          <a:p>
            <a:pPr>
              <a:lnSpc>
                <a:spcPct val="90000"/>
              </a:lnSpc>
              <a:spcBef>
                <a:spcPct val="20000"/>
              </a:spcBef>
            </a:pPr>
            <a:r>
              <a:rPr lang="en-US" sz="1050" dirty="0">
                <a:latin typeface="Arial"/>
                <a:cs typeface="Arial"/>
              </a:rPr>
              <a:t>Cynthia </a:t>
            </a:r>
            <a:r>
              <a:rPr lang="en-US" sz="1050" dirty="0" err="1">
                <a:latin typeface="Arial"/>
                <a:cs typeface="Arial"/>
              </a:rPr>
              <a:t>Gibas</a:t>
            </a:r>
            <a:endParaRPr lang="en-US" sz="1050" dirty="0">
              <a:latin typeface="Arial"/>
              <a:cs typeface="Arial"/>
            </a:endParaRPr>
          </a:p>
          <a:p>
            <a:pPr>
              <a:lnSpc>
                <a:spcPct val="90000"/>
              </a:lnSpc>
              <a:spcBef>
                <a:spcPct val="20000"/>
              </a:spcBef>
            </a:pPr>
            <a:r>
              <a:rPr lang="en-US" sz="1050" dirty="0">
                <a:latin typeface="Arial"/>
                <a:cs typeface="Arial"/>
              </a:rPr>
              <a:t>Jon </a:t>
            </a:r>
            <a:r>
              <a:rPr lang="en-US" sz="1050" dirty="0" err="1">
                <a:latin typeface="Arial"/>
                <a:cs typeface="Arial"/>
              </a:rPr>
              <a:t>McCafferty</a:t>
            </a:r>
            <a:endParaRPr lang="en-US" sz="1050" dirty="0">
              <a:latin typeface="Arial"/>
              <a:cs typeface="Arial"/>
            </a:endParaRPr>
          </a:p>
          <a:p>
            <a:pPr>
              <a:lnSpc>
                <a:spcPct val="90000"/>
              </a:lnSpc>
              <a:spcBef>
                <a:spcPct val="20000"/>
              </a:spcBef>
            </a:pPr>
            <a:r>
              <a:rPr lang="en-US" sz="1050" dirty="0">
                <a:latin typeface="Arial"/>
                <a:cs typeface="Arial"/>
              </a:rPr>
              <a:t>Shan Sun</a:t>
            </a:r>
          </a:p>
          <a:p>
            <a:pPr>
              <a:lnSpc>
                <a:spcPct val="90000"/>
              </a:lnSpc>
              <a:spcBef>
                <a:spcPct val="20000"/>
              </a:spcBef>
            </a:pPr>
            <a:r>
              <a:rPr lang="en-US" sz="1050" dirty="0">
                <a:latin typeface="Arial"/>
                <a:cs typeface="Arial"/>
              </a:rPr>
              <a:t>Michael </a:t>
            </a:r>
            <a:r>
              <a:rPr lang="en-US" sz="1050" dirty="0" err="1">
                <a:latin typeface="Arial"/>
                <a:cs typeface="Arial"/>
              </a:rPr>
              <a:t>Sioda</a:t>
            </a:r>
            <a:endParaRPr lang="en-US" sz="1050" dirty="0">
              <a:latin typeface="Arial"/>
              <a:cs typeface="Arial"/>
            </a:endParaRPr>
          </a:p>
          <a:p>
            <a:pPr>
              <a:lnSpc>
                <a:spcPct val="90000"/>
              </a:lnSpc>
              <a:spcBef>
                <a:spcPct val="20000"/>
              </a:spcBef>
            </a:pPr>
            <a:r>
              <a:rPr lang="en-US" sz="1050" dirty="0">
                <a:latin typeface="Arial"/>
                <a:cs typeface="Arial"/>
              </a:rPr>
              <a:t>Kathryn </a:t>
            </a:r>
            <a:r>
              <a:rPr lang="en-US" sz="1050" dirty="0" err="1">
                <a:latin typeface="Arial"/>
                <a:cs typeface="Arial"/>
              </a:rPr>
              <a:t>Winglee</a:t>
            </a:r>
            <a:endParaRPr lang="en-US" sz="1050" dirty="0">
              <a:latin typeface="Arial"/>
              <a:cs typeface="Arial"/>
            </a:endParaRPr>
          </a:p>
          <a:p>
            <a:pPr>
              <a:lnSpc>
                <a:spcPct val="90000"/>
              </a:lnSpc>
              <a:spcBef>
                <a:spcPct val="20000"/>
              </a:spcBef>
            </a:pPr>
            <a:r>
              <a:rPr lang="en-US" sz="1050" dirty="0">
                <a:latin typeface="Arial"/>
                <a:cs typeface="Arial"/>
              </a:rPr>
              <a:t>Matthew Brown</a:t>
            </a:r>
          </a:p>
        </p:txBody>
      </p:sp>
      <p:sp>
        <p:nvSpPr>
          <p:cNvPr id="15" name="TextBox 10"/>
          <p:cNvSpPr txBox="1">
            <a:spLocks noChangeArrowheads="1"/>
          </p:cNvSpPr>
          <p:nvPr/>
        </p:nvSpPr>
        <p:spPr bwMode="auto">
          <a:xfrm>
            <a:off x="3969117" y="1039645"/>
            <a:ext cx="1107996" cy="415498"/>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pPr>
            <a:r>
              <a:rPr lang="en-US" sz="1050" u="sng" dirty="0">
                <a:latin typeface="Arial"/>
                <a:cs typeface="Arial"/>
              </a:rPr>
              <a:t>UF- Gainesville</a:t>
            </a:r>
          </a:p>
          <a:p>
            <a:pPr>
              <a:lnSpc>
                <a:spcPct val="90000"/>
              </a:lnSpc>
              <a:spcBef>
                <a:spcPct val="20000"/>
              </a:spcBef>
            </a:pPr>
            <a:r>
              <a:rPr lang="en-US" sz="1050" dirty="0">
                <a:latin typeface="Arial"/>
                <a:cs typeface="Arial"/>
              </a:rPr>
              <a:t>Christian </a:t>
            </a:r>
            <a:r>
              <a:rPr lang="en-US" sz="1050" dirty="0" err="1">
                <a:latin typeface="Arial"/>
                <a:cs typeface="Arial"/>
              </a:rPr>
              <a:t>Jobin</a:t>
            </a:r>
            <a:endParaRPr lang="en-US" sz="1050" dirty="0">
              <a:latin typeface="Arial"/>
              <a:cs typeface="Arial"/>
            </a:endParaRPr>
          </a:p>
        </p:txBody>
      </p:sp>
      <p:sp>
        <p:nvSpPr>
          <p:cNvPr id="56322" name="AutoShape 2" descr="data:image/jpeg;base64,/9j/4AAQSkZJRgABAQAAAQABAAD/2wCEAAkGBxMTEhQSEhQVFRUXGBkaGBgWGR0gHBsfGhoaGBwcGSAeIiggGx8mGxogIT0hJyorLi4xHh8zODMsNykuLi0BCgoKBQUFDgUFDisZExkrKysrKysrKysrKysrKysrKysrKysrKysrKysrKysrKysrKysrKysrKysrKysrKysrK//AABEIAN8A4gMBIgACEQEDEQH/xAAcAAEAAgMBAQEAAAAAAAAAAAAABgcEBQgDAgH/xABOEAACAQMCAwQFBwcJBgUFAAABAgMABBEFIQYSMQcTQVEiMkJhcRRSVGKBk9EWFyNykaHSCBUkM1NjgpLBQ3OisbLCJaOz0/E0RMPh8P/EABQBAQAAAAAAAAAAAAAAAAAAAAD/xAAUEQEAAAAAAAAAAAAAAAAAAAAA/9oADAMBAAIRAxEAPwC8aUpQKUpQKUpQKUrwivI2d41dGdMc6hgWXm3HMBuuffQe9YV3q9vFJHDJNGkkhxGjMA7ZOPRXqd6zaqPt+gaL5BqKD0recD45xKufLBiP+agtyledtOrorqcqyhgfMEZH7q9KBVZdjev3NzJqMdzM0phmVV5sbAmUYGP1Ks2qh7GPR1LW0/v/APplnH+tBru3TWrtL63gs5Z42Fu8rCF2XIy7EnlIzhYiatDgTiJb+xhuRjmZcSAeDrs49wzuPcRUDAE/FrAjItrbG/T0ox/7+K8uAmOlazc6S+0Fx+mts9OhIA/wgoSepiHnQSbjzi+e0vtNtYFjYXUvJJzqxIUvEgK4IxgMx3z0FTqql4qbveKdNi6rHCX+BxO//atTbtG1x7LTbm5i/rEUBD5M7rGG+wtn7KDdXOpQxsEkljRj0VnUE/AE5rJBqnuAezCxvLGO7u2kuZrgF2k71vRJJGNjuwxgls75rGu1uOG7mDlnefTJ35GSU5aI7ZIxtnBLeiAGwQQNjQXXShNecEyuqujBlYAqykEEHcEEbEe+g9KUpQKUpQKUpQKUpQKUpQKUpQKUqrr7jW703VWi1IqbK4P9HlRcLGBtv4nqOYEkjZhgbELRrmjhjhu9W4vp9Olb5XZTsrxnrLGWcdTs5zGcqeuxBBAz0qjAgEEEHcEdCPdVMnXodJ4g1F7luSCaFZBhSSz/AKMgADxLd4PLzIoJf2edo0OoDuZB3F4mQ8LbZK9THnc+9Tuu/UDJy+1jS/lGlXaDqqd6vxiIk2+IUj7arHUOHLzXbn+cLW2SwRVzHM7MskzDdHPL47D0wNgfWfAAkvBfaK/enS9ZQw3PqB2ACyZ2AfGwJ8GHot7tshJOx/VPlGk2pPrRqYj7u6JRf+AKftqZ1QvBC63p63NlZWPeL8ociWcFU2/Rll5mQMCEByCftqSnhHX7vPyzU1tkPsWwOQPIleT/AKmoLVqoezEcmvazHn1md/2yk/8AfVtwqQqgnmIABPmcda0+n8K2sN3LfRoRcTArI/MxBBKkjlzyjdB0FBAOzv8ATcQaxcfM/Q/scJ/+Ctj226G720WoW+1xZOJAR15Mgt8eUgN8A3nU507RLeB5ZIYkjeYgyMowXILHLe/LH9tZs8SurIwDKwIYHoQRgg/ZQUt2f6yuo8Qy3ighRZqQD7J5YVZfsdnHvxVi2/EFnqE15ppRnMQKTBl9BgcA8rA+Zx4HIJHTNYXAvZ1Bpks0sMkj94oXEnL6IBzsQBn/APVRLWzNomqz6j3Ty2N3jvSgyY2JByffzZIzgEOR1FBiXei6jw873FiTdaeTzSQud0HiSB0OP9oo8PSXAFTGD+buIrWN2DkROCU5sNG+2VYbqwI8cEEE4wc4zIu03SWiMvyyMKASVbmD7dRyEcxPwBzUO7BrQtLqN7HGYraaXEKYwMB5GwANsKrBdtuo8KC2b+0SaN4pASkilWAJBIYYIyCCNj4VTGrR3fDLLJBMLjT5Hx8nlbDqTljynG2w9ZRjf0l6GrpurlI0aSRgqIpZmOwAAySfcBVKaJbvxFqjXcyn+b7U8saN0c9QpHTLbO3u5V8jQWhwfxja6jH3ls/pD1422dP1h5fWGQfOpBVe8VdmKSzLeafKbG7DZLRj0HyfSLKOhPu2bcEHOamwv4kkjt3lUzMhYKSA7hcBm5R7/IeflQZlKUoFKUoFKUoFKUoFRvjzi+PTLb5RIjSEnlRF25mIJAZsEIMA7ny2BqSVh6vpcVzC9vOgkikGGU/tBHkQdwRuCARQQDRO2zTZsCbvbZtv6xeZc+5kz+0gVJtWtbDWLV4O9injO4aJ1Zo2HRlIzysM+PmQdiRVT/zemjXYstShS60yZiYZZEDNET1IOMqR7SjHzh4gzC/7GtPk5ZrOSa1bGUaGTmXcbMObLdPJh1oNVwRxDPpF0NH1Nswn/wCluD6uCcKpJ9g9PqHY7YI+u062ji13SbiRFdJSIirAFcq+AxB8jMD/AIRWr4t7NtakhEPyqO/iTdO9wJgfHlZ8kZG2O8wfLYGplwbwfNLaWo1hVkltnLQKWyyrgBRKQcORjpkjAXOTQWFWNLp8TSJM0aNKgIRyoLKD1CnqM1k0oFKUoFKUoFKUoFfjKCMHcHqDX7Sgjk/AemO3O1lb83XaMAH4gbGt9bW6RoscaqiKMKqgBQB4ADYCvWlBTnalrkuoXceh2Jzlh8pcdBjDcpPzUHpN5nlXqCDaHDehxWVtFbQjCRrjJ6serM3vJ3r7tdDt455LmOFFmlAWRwMFgCTv4Zydz1OFznAxjcW8SwafbtcznAGyqPWdj0Rfef3DJOwoMLj7jKHTLczSelI2RFEDu7f6KOpbw+JAML7M+D57if8AnrU8tO/pQRnYIPByPDA2VfAb9cYwuB+Gp9Xuv541Mfogf6NAfVIB9E4P+zB3x7ZyTt61z0Ght+L7V7+TTgzC4RAxDKQGyMlUJ9YhSG28DtnBxvqqXt3it4kgvEmEF/Ey9zy+vIoOSCB0C7nmO3VfaqYdnXGUep2olGFmTCzIPZbHUfVbGQfiOoNBKqUpQKUpQK/Ca/ahHbNqbwaTcNGcM/LHnyDsA37VyPtoI5qvaFqF9PJbaFAJEjOHuXA5c9MqWIQDrjOS2NhWFNxBxLp4727gju4Ru5UJkDx/qsFcfOKEVYPZvpEdrptrHGB6USSOR7TyKGZs+O5wPcAPCpNQQbTNY0/iGykhIPQc8bY7yJvZdTuOvRhsehHUVFuB9XutIvF0a+5pIZDi0mUEjc7DG5Ck9R7B+qcjy480kaTqlnqdpiOOaURzxjZTzetgDbDLk46BlBq43hUsrFQWXPKSBkZ2OD4ZFB6UpSgUpSgUpSgUrA1vWYLSJp7mRY418W8T5KOrE+Q3rnjtD7Wbi+5obbmt7bod8SSfrkH0R9Ue/JPgHS1Kovsx7YOXktNSYkbKlyeo8AJvMf3n+bxarzRgQCCCDuCOh+FB+0pSgUpSgVo+KOErS/EQuo+fun5kOcHqOZT5q2ACK3lKD5RAoCqAABgAdAB0AqtuPO1FYH+Racvyq8Y8no+ksZ8tvXcfNGw3ydsGW8b6PPd2ckFtObeVsYcdCPFWIHMAR4rv06jIOBwH2f2umJ+jHeTkYedh6R8wo9hc+A92ScUEX4K7L2Mvy/WHNxdN6XdseZEPUc/gxHQKPQXwztjJ1vhK6tNUi1DS0UrO3JdwkhVIO7Se4HrkbhgDhuYirMqK8VdoVhYZE0waQf7KL0pPgQNl/wARFBKqVB+zzjmbUnmY2bwW4AMMjZIfchgWwAT0OFzjfJ6VOKBSlKBWj424fF/ZT2pPKXX0GPg6kMpPu5gM+7NZ2uSTLbzG2UPOI27pSQAXweXOSBjOOpFVZF2t3lmwj1fT5I98d5ECAf1Qx5H28Q/2UH52Z9oQtQNK1XNvNB+jR5Nl5R6qOei4HR/VZcb+Jt9ZVK8wIK4zkHbHnnyqu7u90LXVVHkjMvROY91Mu2cLzY5xvnHpLWp/MRbglReXIiJyUwu/xPTPv5aDy4o1Eazq1pY2pD21q/fXEq7qSpGQD4jA5AR1LnwXNXFWl4V4WttPi7m1j5QcFmO7uR4u3j8Og3wBW6oFKUoFKV8TSqilnYKqgksxwABuSSdgKD7qEdoHaTbaaCn9dckejCp9XyMh9ge7qdsDG4gvaL2z55rfTDjwa5I/b3IP7Oc+/A6NVJyyFmLMSzMSSSckk7kknqSfGg2/FPFFzqE3fXT8xGeVRsiA+CL4fHqcbk1rbCykmkWKFGkkc4VVGST/AP29bzgvgu61KXkgXEYOJJm9RPHf5zfVG/wG9dJcF8E2mlxHuwC+P0s8mOYjqd+iIMeqPLfJ3oId2cdj0dvy3GoBZZxusXWOM/W8JGH+Ue/Y1KuPO0S10xeVz3s5GVgQ7/FzuI1953PgDg1Be0TtnC81vphDHcNcEbDw/RA+sfrnbyByDVHTzM7M7szsxJZmJJJPUkncn30HXfB/GVrqMfPbv6Q9eNtnT9YeI+sMj31Ia5A4H0u+nuk/m/nEykHvFPKIx5u3QL7jnO4weldGWPHtpFNHp91dxvdhcSSIvLF3nzCckK/uzjO2xIWgmdKUoFKUoFfMjhQWY4ABJJ8ANya+qxNXs++gmhzjvI3TPlzKVz++gp59Z1PiCaSOxkNpYRtytLuGf4kekWI35AQAD6R3GZbwp2R6fZ4d0+Uyj25gCoP1U9UbjO/MR51r+wXUU+RyWLDkuLaWQSIfW3b1vfhsp7uUeYqxNT1KG3QyzypEg6s7BR8N+p91BlAY2FftVPrfbKrv3GlW0l3MejFWC/EKPTYfHl+NTLgB9RNux1QIsxkYqF5chDjCsF2GDnxJxjO+chJqUpQQ/ini2S21DT7KKNH+Ulu85iQVUFfSXHu5zgjfA6VLZoldSrqGU7EMMg/EHrVG8ecSNBxGs6W73PySBVKISMc6sSxIVtgJh4dcb1IrDt109jiWK4hPiSqso/ytzf8ADQbbiDsi0y5yViNu59qA8o/yHKfsArV8M8C6rYXUKxaiZbIN+kR85CgEhVVuYDOwypB3qSad2l6VN6t7Ev8Avcx/+oFqTWd5HKvPE6SKfaRgw/aNqD3pSlApSq57Ru1SCw5oIOWe6+b7EZ/vCOp+oN/MjaglnFXFNtp8JmuX5RvyoN3cjwRfH49B4kVzd2gdo9zqTFD+itgfRhU9cdDIfbPu6DwGdzGtc1me7mae5kaSRvE+A8AoGyqM9BtXlpmnS3EqwwRtJI5wqqMk/gB4k7DxoMWrT7OOyGW75bi9DQ2/VY+kko/7EPn1I6YyGqddnHZFFactxe8s1wMFU6xxHwx89x847DwG2azO0XtWgsOaC35Z7rccufQjP94R1P1Bv5ldqCSarq1jpFqvPyQRKMRxoPSY9cIvViSck+/JPjXPXaD2lXOpExj9DbZ2iU7tjoZT7RzvjoNupGai+u63PeTNPcyNJIfE9APBVHRVHkKxLW2eR1jjRndjhVQEsT5ADc0HlVg9nfZbcagRNLzQWvzyPSkHlED4fXO3lzYIrb6ZwdZaTGt3rTLJMwzFZLht/OTwb7fQG+7EgVotb7V9RmuEnik+TpGf0cMfqAdMSZ/rDjbcY8gKCzO0izudM08Q6RAIrfBM8sZJmXbBY7Z3A3kySB80AGueK6Z7O+1W3v8Algn5YLrpy+xIf7snofqHfyLb1qe0fsejuOe508LFN1aHYRyH6vhGx/yn3bmgg3Z32sz2XLBdc09sNh4yRjw5CfWUfNPuwRjB6G0TWILuJZ7aRZI26FfD3MOqkeR3rja+s5IZGilRo5EOGVhgg+8VsuFeKLnT5e+tZOUnHMp3RwPB18fHfYjJwRQdjUqEdn/aVa6kAn9TcgbxMfW2yTEfbHu6jfbG5m9ApSlBX3GfZgl3cfLLW4ks7n2njzhtsZ2ZSrY2yDv4jxrUWfYuJJBJqN9cXhHQEkbeRZmdsfDlq2K8Lq8jjGZJEQebsAP30GLomhW1ond20KRL48g3PvY9WPvJJrX6txbFb31rYuknPcglHGOQY5tjvnOw8PaFY9/2jaVEMvewH/dt3n7ow1Vbx/x7ZXV9pc1rI7G2nBclCoKs8ZPrYPsnw8TQX3SlKCtOzixmOq6xdzxPHzSKkRdSvMgZxlcjccqIc9N6n2oaTbzjE8EUo8pEVv8AqBr0v7+KBDJNIkSDq0jBR+01XHEPbZZREpaJJdyb+qCqbddyOY467KR76De6j2V6TNubRUPnEzp+5SF/dW34Q4Wg06FoLbn5GdpDzkE5YAdQBthQKq7T5Nf1uMTLPHZWjk4MZILBWKnHKTIdwQQWUHerc4c0w21rDbl+8MSKhcjHNgdcZOM/E0GxrzubhI0aSRlRFBLMxACgbkknYAedelc09sPaC19M1tbv/RIzjKnaZh7Z81B9Uf4vEYDc9pPbE0vNbaaxSPcNcbh290Xig+t6x8MeNOk0q0ezLsmkvQl1ec0VscFUGzyjwP1EPzupHTGQ1BFOCOB7rU5OWFeWJTiSZvUTxIHzmx7I92cDeujeGuGLHRrZmUqgAzNPKRzN8T4DPRR+8nJ8+J+K7DRrdY8KCFxFbxY5j78eyuerHrv1O1c68a8b3WpSc07csanMcK+onhn6zY9o77nGBtQTbtE7Y5Ljmt9PLRQ7hpukj+HoeMa+/wBY7eruKqSlWd2c9kk15y3F3zQW3ULjEko+qD6in5x3PgN80EQ4P4QutRl7u3T0R68jZEaD6x8/qjc+WxNdJcB9n9rpiZQd5ORh52HpHzCj2Fz4D3ZJxUi0jS4baJYLeNY416Ko/efEk+Z3NZlBHuMeDrXUYu7uE9IZ5JV2dCfmnxHmp2P7DXNPHPA11pknLMOeJjiOZR6LeOD81seyffgkb11vWPqFjHPG0UyLJG4wysMgig4oq2+zvtjkg5bfUC0sOwWbrInh6fjIvv8AWG/rbCvDtJ7IpbTmuLENNb7lo+skQ/5ug8+oHXOC1VXQdXcVcI2Os26yBlLFf0VzFgke4/PXPVT7+h3rnLjLg6602Xu7hPRJ/Ryr6jj3HwPmp3HwwT6cE8b3Wmyc0Dc0bHMkLeo/hn6rY9oeQzkbV0Pw/wAR6frls8RVWyP0tvL66+8Y6jPR16bdDtQcqxyFSGUlWBBBBwQRuCCOhzV0dnfbOV5bfUyWHRbkDceQlA6/rjfzB3NR7tK7KprHmuLbmmtep8Xi/XA9Zfrj7QOprag7chmV1V0YMrAFWU5BB3BBGxBHjX3XP3Ydx8YZF064b9DIcQsT/VuT6n6rHp5MfrHHQNBiatZ99BLDzFO8jdOYdV5lK8w3G4znrVY2nYRZ55p7m5lbqSCq5+OQx/fVs1DX7UtJEjRNdhXUlWBjlABU4IzyY6++g8rDsm0mIg/JQ5HjI7t+4ty/urQds/CtrFpMj29vDCY5InzHGqk5bu9yBk+vUvi7Q9LbpfQfa2P+eK9ZOLdLlXka8snU49FpoiDg5GQT5jNBstC1FZraCbI/SRRvv9dA3+tK9ILuAqpR4ipA5SrLjGNsY2xivygoDi3ha9jv5LnUbW6vrXvHKd1MTyoWJAOAzIoX2fQGw3qY8P8AGGhfI54rRY7R2hkXklUKzegQAZCSHJ97EmrbqPcRcEWF7k3FtGzn/aKOV/8AMuCfgcig0vYef/BbX4zf+tJU7qpJuyu9syX0fUZI/HuZj6JPjkgFT9qfbVjcLvcm1i+WcvyjBEvLy45gxG3Lt0H/AMdKDRdrmtm00u4dDh5AIkOcHMnokg+BCcx+yuUq6H/lHE/zfbjw+Ur/AOlLiueKCz+xHgVL2Vru4Xmt4GAVD0kkxzYbzVQQSPHK9RkVYHaz2nfIM2lpym6KgsxwRCCMjboXI3AOwGCc5xWw7ClUaPBy9S8pb494w/6QK5846kdtRvTJnm+USg59zkAfAAAD3YoNVfXkk0jSyu0kjnLMxySfea+tN0+W4kWGCNpJHOFVRkn8AOuTsKxq3fDnFt5Y83ySVYi/rHuo2Y+7mdS2PdnFBd3Zz2QRWvLcX3LNcDdY+scZ8P8AeMPM7A9M4DVa1cq/nZ1j6YfuYf4KfnZ1j6YfuYf4KDqqlcq/nZ1j6YfuYf4KfnZ1j6YfuYf4KDqqlcq/nZ1j6YfuYf4KfnZ1j6YfuYf4KDqqqo7SeyGO657mwCxXB3aPpHKfHHgjnz6E9cZLVVn52dY+mH7mH+Cn52dY+mH7mH+CgiN/ZSQyNFMjRyIcMrDBB99fun30kEiTQu0ciHKspwQf/jbHjWw4i4our4q13IsrLsG7uNWx5FkUEj3HatPQdIdlXaeNQItLoKt1ynlYbLMAMnA9l8bkdDgkY6Cue23gpLG4Se3XlguM+gB6Mbj1lXyUg5A8PSAwABUU4AmZNTsShIPymEbeTOFYfapIq9f5QMCtpXMeqTxlfieZT+5jQc1g+Irrfs015r3TbeeQ5k5Skh82jJQsfe2Ob7a5Iroj+TlKTp86noty2Ptjj/D99Ba9Ut2M8N2d9bXc9zbxzMbpwrONwOVGwD4btVy3D8qs3kCf2DNVp/J4h5dLY/PuJG/4Y1/7aDQ8a8E2CatpdrHbqkU3eGVVZhzBcEbg5HQ9MV79qXZxptpptxc28BSVO75T3kjAc0qKdmYg+iTW74ngd+JNMIRyiQyEvynlBKz7E9AfRH7RWX27SY0ecfOeIf8AmKf9KDP4K0wHTrI462sB/bEtK33C8PJZ2qfNgiX9kailBoeL+0qw09zDM0jTAA93GhJw24OWwn/FUUHaPq17tpmlsEPqyz55SPME8iA/4mqzpdHt2mFw0MTTABRIyKXAGSACRkdT0rSdoPGsOmW/ePhpXyIYs7ufM+SjIyfgOpFBTfaEdXiWNb7UC08xAjtLXOSCcZcIFGM+iPXLHYeJFvdlfDs1jp0cFwwMmWcqOkfPvyZ9og5JPmTjIGTo+zTg2UyHVtSy95N6SKw/qVIwNvZbl2x7I265qyXkAxkgZOBk9SfAe+gr/t10oz6VIygkwOk2B5DKN+xXJ+yuYq7aurdZEeORQyOpVlPQqwwQfcQcVyRx9wlJpt28DZMZ9KGQ+2nh/iHQjz9xFBZn8nXiRQJtPdsMW72HJ9bYCRR8AobH6x8Ky+2DsvluZWvrFeeRgO+iyAWIAAdM7ZwN12zjIySaoq1uXjdZI2ZHUhlZTggjoQR0NW/wv27SooS+h77G3exEK5/WQ+iT7wVHuoKzbhW/BwbK6B/3En8Nef5NXv0S5+5k/hroK17btLYZYzx+5o8/9JYV7/nm0n+1k+6f8KDnb8mr36Jc/cyfw0/Jq9+iXP3Mn8NdE/nm0n+1k+6f8Kfnm0n+1k+6f8KDnb8mr36Jc/cyfw0/Jq9+iXP3Mn8NdE/nm0n+1k+6f8Kfnm0n+1k+6f8ACg53HDV79EufuZP4a/fyXvvod19xJ/DXQ/55tJ/tZPun/Cn55tJ/tZPun/Cg54/Je++h3X3En8NPyXvvod19xJ/DXQ/55tJ/tZPun/Cn55tJ/tZPun/Cg54/Je++h3X3En8NekHCOoOQq2V0Sf7lx+0kYHxNdB/nm0n+1k+6f8K+ZO2jSQCRJKfcImyf24FBouyfspktZVvb7AlXPdQg55CRjmcjYtgnAGQOuc9NX/KK4lVmh09CCUPey48CVIjU+/lYtjyK14cV9ussimOwh7kH/ay4L/4UGVU+8lvhVQXNw8jtJIzO7ElmYkkk9SSdyaDzrpnsF0wxaUrnIM8skm/ltGPsIjz9tc/8I8OS6hdR2sPVt3bGyIPWc+4fvJA8a6902xSCKOCIYSNFRR5BQAPjsOtB4a/rMFpA9xcOEjUbnqST0VR4k+VQHhvtTa6uIoYNMnEEr8onJwBvuxAXl2AJOHJ2rx7Q4fl2s6dpj57hVa4lHg2OfAP2R8vwkNWRqF5FbQPLIQkUSFjgbBVHQAe7YAe4UGZWLqWmw3Cd3PEkqZB5ZFDDI6HBqlNG0e+4hklvZbmW0tVYrbomfDyGQDjbL+JyBjGBJ+zTVryC+utHvpTO0KCSGY5yU9HYk7nZ1IzkghhkjGAsyNAoCgYAGAB4AdBSvqlBga/qYtraa5KlxFG8hVepCgnx6dOtc26Nxc1xqDX9xay310CO4gTPdxgHY4AZjy52GOpLE53rp6aJXUqwDKwIIPQgjBB92K8rGwihUJDGkSDosahR+wDFBVXe8UX3qrDp8Z8Tjmx7887gj4LWdonZHyzxXV7f3FzNE6uhzgAqQwBLl2IyPDlqz6UCtHxfwtb6jAYLhfejj1kb5yn/AE6Gt5Sg5X4v7Lr+xYkRm4h8JYQTtv66DLJ+8e81B813BWr1LhyzuDzT2sErfOeJGP7SM0HGlK69/IXTPoNr90n4U/IXTPoNr90n4UHIVK69/IXTPoNr90n4U/IXTPoNr90n4UHIVK69/IXTPoNr90n4U/IXTPoNr90n4UHIVK69/IXTPoNr90n4U/IXTPoNr90n4UHIVK69/IXTPoNr90n4U/IXTPoNr90n4UHIVK69/IXTPoNr90n4U/IXTPoNr90n4UHIVS3g7s6vtQKmOMxwnGZpQQmPqeMh+G3mRXS9pwfp8TB47O2Vh0YRJkfA42rd0Ec4I4MttMh7qAEu2DJK3ruR5+SjwUbD3kkmR0pQVl2maJex3ttq+nx99JChjliG5ZPSOQo3fIdhgbg8hAO+IxrGoarr7R2Qs5LK2DBp3cNjY+JZVzjqIx1OCTtkXpSgjcusadpcK27zwwLDGOWNnHPyjOCF9ZySD0BJOah3ZSr31/fa06skcv6GAN4ovLk+WwRBkbZ5x4VK9c7O9Ou7g3NxCZJTy5JkkAPKAB6IbAGB0GPHzqS2tskaLHGqoigBVUAAAdAANgKD1pSlApSlApStBxrxXDpts1xNufVjjHrO3gB5DxJ8B57Ahv6VSWl6PrWtj5TcXTWVq28UcfMOZTjBCgqWU+DuST1AwRWTfcHavpSm60++ku1QZe3lBOVHXCliG2+byt5ZNBclKj/A3FcWpWq3MY5T6skZOSjjqufEbgg+II6HIEgoFKUoFKUoFKUoFKUoFKUoFKUoFKUoIrxvx1BpjW4nSRlmcguqnlQAbsT7RyR6I3xk+ABklndpKiyxMro4BVlOQQehBrG1zR4buF7e4QPG43B8PIg9QR5iqG0Xis6DfzWazG8sVf0gvrRk9cezzqdiAeViPA7AOiKViaVqcVzEk8DrJG4yrL0P+oIOxB3BBBrLoFKUoFKUoFKUoFU3xdZ/zhxLbWc28FvFzlD0bYyHbx5jyKfctXJVXdqej3FvdW+t2SGR4Byzxj2o/S9LbcjlYqTvj0T4E0FoAV+1EtD7SNNuYRL8qiiOPSSZ1R1PiCGIz8RkVDuNu1Lvz8g0cPPcS+h3qA4XOx7vO5OPb2VRvk+AfHY04/nTWVh/qO9JUD1f62ULjHhjOPcBU/seN7GW7lslnUTxty8rbBiBuIz0Yg5BHXIO3jUAmReG9HZQytfXB2I+fjGR5pEp8erHw5tvzhnsbgl05flvOt5KTKZFJ5o+b1UIOzbbkEZyWwehoLipVOpruraGQl+hvrEHAuE3kQZwOYnf7H8SAH2q3LK5EkaSAMA6qwDghgGAIDA7g79D0oPalKUClKUClKUClK/GYDc7UH7XzJIFBZiAAMkk4AA8SfCsfVbh44ZZIo+9dEZljBxzkDIUHBwT06VVP5KarrX6TU5jZ2x3S1jHpHxUyA9CDg+nk7Ecq5oNpxB2qhpfkmkQm9uT7Sg90vhnPtgHG+Qu/rVHNQn1PRLk38vPcWt0Va5Qtzd3IwAK56Ar6qsAFICqQMDGd2H6h8llutHuESO4jcsrAAGQD1gTgFsDDKTuVY+Aq3Lq3SRGjkVXRgVZWGQQdiCD1FBVfFnaG18IrDRSXnuVy8oyO5Q9cn2WA6t7PhliMSnhTs8tLSya0ZFm70D5Q7jeQ/8ANVU+qB069SSa81vh664euTqGnjvrJtpYm3KLn1WO55c+rJ1GwbPtW3wrxLb38C3Fu2VOzKfWRvFXHgR+w9RkUFbaTw1qOjagiWKtc2Fy+GRj/V7bsx9llUev0YDBGcVcNKUClKUClKUClKUClKUER1bsz0q4cySWiByckxs6Z8yQjAEnzxmtrovDtlYI3yeGOBQPTfxIG/pu2WIHXc1ua1nE2jLeWstq7vGsq8paM4bGQcbg7HGCPEEjxoKcsdNPEuo3FxKZEsIFMUXLsSTnlxkY5j/WHY49BTkVtebV9C651HTl8d+9iUftKgf4lwPYzVkcIcOx2FpFaxbhB6TYwXY7s564yfDJwMDwrc0Gs4f1eO9to7mNWEcq5CyLg43BBHT7RkHwJFantP1X5Npd3KCQxjKKR15pCIwR7xzZ+ypOiAAAAADYAdB8KqT+ULds0NnYxAmS4myFB68oCKp+LSDr82glvZJDKulWzTu8jyAyZdix5WYlAC3QcnLt8akOv6otrbTXLjKxRs5GcZ5QSFHvJ2+2qysu0S90+NIb/SJo4okVe8g3QKoCjGxToPn1qe03tSs73TGgtWk72V0DI6FSqg85JIyp3ULgMetBYNv2i2v83x6lKssUMjlACvM2QWX2Sdsqd/dWnk7btKHQzn4R/iRWp7T9H+TcNwQeMPycN+tjDH7WY1YfDcMJtLZ+SMc0ER9VfFFNBDrLtu0+WWOFIrrmkdUUlI8ZYhQT+kzjJ8qsi7nEaPIeiKWPwAz/AKV5pPCCFDR5PQAjNabtFuu60u+fOP6PIoPvdSg/e1BDezvtaN9dm2uIkg7xc25Uk8xGeZWJ2JONiAPVYbkitx20aE91prtEWDwETAKSOYL6wIHXC+kPHKjHWoO/A7y8P2Nzb5F3bK08ZX1mVpGlKjG5YZDL7xgetVkdm3Fy6nZLKcd6voTp5NjqB81huPtHgaD17N+JRqFhDOSDIBySjykTAPw5hhseTCpPVL8GMdI12fTW2trvDwZ6AnJjxv8ArxeZKrV0UFS9tOhSQvBrVptNbsolx4rn0WOOoGSh81byFWLwxrkd7axXUXqyLnHirDZlPvDAivmPVrO7aa0WWKZgmJo1IYcr5UhsbeYI6jbOMior2X8HXWmy3kTOjWbPzQjOXzt6RwMDK4U+ZTYAdQn8kYYFWAIIIIIyCDsQR4io/wALcF2mnvO9shUzsC2TkKB0RB4KCSfPfrgACRUoFKUoFKUoFKUoFKUoFKUoFKUoFKUoFU7qf9N4rhj6x2UYZvLKr3gI9/eSIP8ADVxVjJp8IlMwijEpHKZAo5yCQSC2MkZAOPcKDJqlu0eyjudf02zSNARiSUhQCw5i7KxG5wkR69OarpqDaZwTKmtT6pLJG6PGVjUZ5kOEQZztjkU7g9W6UHj26JnR5z5PEf8AzFH+tR3hPsc06eztriQ3BaWGKRh3igAuisQMLnGSfGpl2s6ZJc6VcQwrzyMYuVcgZxNGTuxA6A+NQvR9W4kgt4beHTrYrFGkYLyKSQihQTicb7UEq0Tso061mjuIkk7yNuZS0hIz8OhrH7drvk0eZc47x4kH+cOf3Ia1i6vxU3/2Nkn+If8Avmtj2t8NXeo2trbwKvN3oklJYBUxGy+eTu56ZoNNonCGuy20MT6jHaQrEiosCZcKFAHMwCHmx5NWiudMk4av4LhZHms7gd3Ozdc5y2QNuYD018Thx5mr4RQAAOgrC1rR4LuIwXMYkjJUlTnqpDA5GCNx/wAx0NBAe2TQGu7SC+s8vPbsskRi9JnRypymPWIPK49wbzrXjhrW9WH/AIjcCytj1gg9Zh4hsE9R4Mxx82rUsLKOGNYokCRoMKqjAA8hWRQRzhLgiy04f0aLDkYaVzzSMNsgt4AkA8qgDI6VI6UoFKUoFKUoFKUoFKUoP//Z"/>
          <p:cNvSpPr>
            <a:spLocks noChangeAspect="1" noChangeArrowheads="1"/>
          </p:cNvSpPr>
          <p:nvPr/>
        </p:nvSpPr>
        <p:spPr bwMode="auto">
          <a:xfrm>
            <a:off x="1259681" y="748904"/>
            <a:ext cx="228600" cy="228601"/>
          </a:xfrm>
          <a:prstGeom prst="rect">
            <a:avLst/>
          </a:prstGeom>
          <a:noFill/>
        </p:spPr>
        <p:txBody>
          <a:bodyPr vert="horz" wrap="square" lIns="68580" tIns="34290" rIns="68580" bIns="34290" numCol="1" anchor="t" anchorCtr="0" compatLnSpc="1">
            <a:prstTxWarp prst="textNoShape">
              <a:avLst/>
            </a:prstTxWarp>
          </a:bodyPr>
          <a:lstStyle/>
          <a:p>
            <a:endParaRPr lang="en-US" sz="975"/>
          </a:p>
        </p:txBody>
      </p:sp>
      <p:sp>
        <p:nvSpPr>
          <p:cNvPr id="56324" name="AutoShape 4" descr="data:image/jpeg;base64,/9j/4AAQSkZJRgABAQAAAQABAAD/2wCEAAkGBxMTEhQSEhQVFRUXGBkaGBgWGR0gHBsfGhoaGBwcGSAeIiggGx8mGxogIT0hJyorLi4xHh8zODMsNykuLi0BCgoKBQUFDgUFDisZExkrKysrKysrKysrKysrKysrKysrKysrKysrKysrKysrKysrKysrKysrKysrKysrKysrK//AABEIAN8A4gMBIgACEQEDEQH/xAAcAAEAAgMBAQEAAAAAAAAAAAAABgcEBQgDAgH/xABOEAACAQMCAwQFBwcJBgUFAAABAgMABBEFIQYSMQcTQVEiMkJhcRRSVGKBk9EWFyNykaHSCBUkM1NjgpLBQ3OisbLCJaOz0/E0RMPh8P/EABQBAQAAAAAAAAAAAAAAAAAAAAD/xAAUEQEAAAAAAAAAAAAAAAAAAAAA/9oADAMBAAIRAxEAPwC8aUpQKUpQKUpQKUrwivI2d41dGdMc6hgWXm3HMBuuffQe9YV3q9vFJHDJNGkkhxGjMA7ZOPRXqd6zaqPt+gaL5BqKD0recD45xKufLBiP+agtyledtOrorqcqyhgfMEZH7q9KBVZdjev3NzJqMdzM0phmVV5sbAmUYGP1Ks2qh7GPR1LW0/v/APplnH+tBru3TWrtL63gs5Z42Fu8rCF2XIy7EnlIzhYiatDgTiJb+xhuRjmZcSAeDrs49wzuPcRUDAE/FrAjItrbG/T0ox/7+K8uAmOlazc6S+0Fx+mts9OhIA/wgoSepiHnQSbjzi+e0vtNtYFjYXUvJJzqxIUvEgK4IxgMx3z0FTqql4qbveKdNi6rHCX+BxO//atTbtG1x7LTbm5i/rEUBD5M7rGG+wtn7KDdXOpQxsEkljRj0VnUE/AE5rJBqnuAezCxvLGO7u2kuZrgF2k71vRJJGNjuwxgls75rGu1uOG7mDlnefTJ35GSU5aI7ZIxtnBLeiAGwQQNjQXXShNecEyuqujBlYAqykEEHcEEbEe+g9KUpQKUpQKUpQKUpQKUpQKUpQKUqrr7jW703VWi1IqbK4P9HlRcLGBtv4nqOYEkjZhgbELRrmjhjhu9W4vp9Olb5XZTsrxnrLGWcdTs5zGcqeuxBBAz0qjAgEEEHcEdCPdVMnXodJ4g1F7luSCaFZBhSSz/AKMgADxLd4PLzIoJf2edo0OoDuZB3F4mQ8LbZK9THnc+9Tuu/UDJy+1jS/lGlXaDqqd6vxiIk2+IUj7arHUOHLzXbn+cLW2SwRVzHM7MskzDdHPL47D0wNgfWfAAkvBfaK/enS9ZQw3PqB2ACyZ2AfGwJ8GHot7tshJOx/VPlGk2pPrRqYj7u6JRf+AKftqZ1QvBC63p63NlZWPeL8ociWcFU2/Rll5mQMCEByCftqSnhHX7vPyzU1tkPsWwOQPIleT/AKmoLVqoezEcmvazHn1md/2yk/8AfVtwqQqgnmIABPmcda0+n8K2sN3LfRoRcTArI/MxBBKkjlzyjdB0FBAOzv8ATcQaxcfM/Q/scJ/+Ctj226G720WoW+1xZOJAR15Mgt8eUgN8A3nU507RLeB5ZIYkjeYgyMowXILHLe/LH9tZs8SurIwDKwIYHoQRgg/ZQUt2f6yuo8Qy3ighRZqQD7J5YVZfsdnHvxVi2/EFnqE15ppRnMQKTBl9BgcA8rA+Zx4HIJHTNYXAvZ1Bpks0sMkj94oXEnL6IBzsQBn/APVRLWzNomqz6j3Ty2N3jvSgyY2JByffzZIzgEOR1FBiXei6jw873FiTdaeTzSQud0HiSB0OP9oo8PSXAFTGD+buIrWN2DkROCU5sNG+2VYbqwI8cEEE4wc4zIu03SWiMvyyMKASVbmD7dRyEcxPwBzUO7BrQtLqN7HGYraaXEKYwMB5GwANsKrBdtuo8KC2b+0SaN4pASkilWAJBIYYIyCCNj4VTGrR3fDLLJBMLjT5Hx8nlbDqTljynG2w9ZRjf0l6GrpurlI0aSRgqIpZmOwAAySfcBVKaJbvxFqjXcyn+b7U8saN0c9QpHTLbO3u5V8jQWhwfxja6jH3ls/pD1422dP1h5fWGQfOpBVe8VdmKSzLeafKbG7DZLRj0HyfSLKOhPu2bcEHOamwv4kkjt3lUzMhYKSA7hcBm5R7/IeflQZlKUoFKUoFKUoFKUoFRvjzi+PTLb5RIjSEnlRF25mIJAZsEIMA7ny2BqSVh6vpcVzC9vOgkikGGU/tBHkQdwRuCARQQDRO2zTZsCbvbZtv6xeZc+5kz+0gVJtWtbDWLV4O9injO4aJ1Zo2HRlIzysM+PmQdiRVT/zemjXYstShS60yZiYZZEDNET1IOMqR7SjHzh4gzC/7GtPk5ZrOSa1bGUaGTmXcbMObLdPJh1oNVwRxDPpF0NH1Nswn/wCluD6uCcKpJ9g9PqHY7YI+u062ji13SbiRFdJSIirAFcq+AxB8jMD/AIRWr4t7NtakhEPyqO/iTdO9wJgfHlZ8kZG2O8wfLYGplwbwfNLaWo1hVkltnLQKWyyrgBRKQcORjpkjAXOTQWFWNLp8TSJM0aNKgIRyoLKD1CnqM1k0oFKUoFKUoFKUoFfjKCMHcHqDX7Sgjk/AemO3O1lb83XaMAH4gbGt9bW6RoscaqiKMKqgBQB4ADYCvWlBTnalrkuoXceh2Jzlh8pcdBjDcpPzUHpN5nlXqCDaHDehxWVtFbQjCRrjJ6serM3vJ3r7tdDt455LmOFFmlAWRwMFgCTv4Zydz1OFznAxjcW8SwafbtcznAGyqPWdj0Rfef3DJOwoMLj7jKHTLczSelI2RFEDu7f6KOpbw+JAML7M+D57if8AnrU8tO/pQRnYIPByPDA2VfAb9cYwuB+Gp9Xuv541Mfogf6NAfVIB9E4P+zB3x7ZyTt61z0Ght+L7V7+TTgzC4RAxDKQGyMlUJ9YhSG28DtnBxvqqXt3it4kgvEmEF/Ey9zy+vIoOSCB0C7nmO3VfaqYdnXGUep2olGFmTCzIPZbHUfVbGQfiOoNBKqUpQKUpQK/Ca/ahHbNqbwaTcNGcM/LHnyDsA37VyPtoI5qvaFqF9PJbaFAJEjOHuXA5c9MqWIQDrjOS2NhWFNxBxLp4727gju4Ru5UJkDx/qsFcfOKEVYPZvpEdrptrHGB6USSOR7TyKGZs+O5wPcAPCpNQQbTNY0/iGykhIPQc8bY7yJvZdTuOvRhsehHUVFuB9XutIvF0a+5pIZDi0mUEjc7DG5Ck9R7B+qcjy480kaTqlnqdpiOOaURzxjZTzetgDbDLk46BlBq43hUsrFQWXPKSBkZ2OD4ZFB6UpSgUpSgUpSgUrA1vWYLSJp7mRY418W8T5KOrE+Q3rnjtD7Wbi+5obbmt7bod8SSfrkH0R9Ue/JPgHS1Kovsx7YOXktNSYkbKlyeo8AJvMf3n+bxarzRgQCCCDuCOh+FB+0pSgUpSgVo+KOErS/EQuo+fun5kOcHqOZT5q2ACK3lKD5RAoCqAABgAdAB0AqtuPO1FYH+Racvyq8Y8no+ksZ8tvXcfNGw3ydsGW8b6PPd2ckFtObeVsYcdCPFWIHMAR4rv06jIOBwH2f2umJ+jHeTkYedh6R8wo9hc+A92ScUEX4K7L2Mvy/WHNxdN6XdseZEPUc/gxHQKPQXwztjJ1vhK6tNUi1DS0UrO3JdwkhVIO7Se4HrkbhgDhuYirMqK8VdoVhYZE0waQf7KL0pPgQNl/wARFBKqVB+zzjmbUnmY2bwW4AMMjZIfchgWwAT0OFzjfJ6VOKBSlKBWj424fF/ZT2pPKXX0GPg6kMpPu5gM+7NZ2uSTLbzG2UPOI27pSQAXweXOSBjOOpFVZF2t3lmwj1fT5I98d5ECAf1Qx5H28Q/2UH52Z9oQtQNK1XNvNB+jR5Nl5R6qOei4HR/VZcb+Jt9ZVK8wIK4zkHbHnnyqu7u90LXVVHkjMvROY91Mu2cLzY5xvnHpLWp/MRbglReXIiJyUwu/xPTPv5aDy4o1Eazq1pY2pD21q/fXEq7qSpGQD4jA5AR1LnwXNXFWl4V4WttPi7m1j5QcFmO7uR4u3j8Og3wBW6oFKUoFKV8TSqilnYKqgksxwABuSSdgKD7qEdoHaTbaaCn9dckejCp9XyMh9ge7qdsDG4gvaL2z55rfTDjwa5I/b3IP7Oc+/A6NVJyyFmLMSzMSSSckk7kknqSfGg2/FPFFzqE3fXT8xGeVRsiA+CL4fHqcbk1rbCykmkWKFGkkc4VVGST/AP29bzgvgu61KXkgXEYOJJm9RPHf5zfVG/wG9dJcF8E2mlxHuwC+P0s8mOYjqd+iIMeqPLfJ3oId2cdj0dvy3GoBZZxusXWOM/W8JGH+Ue/Y1KuPO0S10xeVz3s5GVgQ7/FzuI1953PgDg1Be0TtnC81vphDHcNcEbDw/RA+sfrnbyByDVHTzM7M7szsxJZmJJJPUkncn30HXfB/GVrqMfPbv6Q9eNtnT9YeI+sMj31Ia5A4H0u+nuk/m/nEykHvFPKIx5u3QL7jnO4weldGWPHtpFNHp91dxvdhcSSIvLF3nzCckK/uzjO2xIWgmdKUoFKUoFfMjhQWY4ABJJ8ANya+qxNXs++gmhzjvI3TPlzKVz++gp59Z1PiCaSOxkNpYRtytLuGf4kekWI35AQAD6R3GZbwp2R6fZ4d0+Uyj25gCoP1U9UbjO/MR51r+wXUU+RyWLDkuLaWQSIfW3b1vfhsp7uUeYqxNT1KG3QyzypEg6s7BR8N+p91BlAY2FftVPrfbKrv3GlW0l3MejFWC/EKPTYfHl+NTLgB9RNux1QIsxkYqF5chDjCsF2GDnxJxjO+chJqUpQQ/ini2S21DT7KKNH+Ulu85iQVUFfSXHu5zgjfA6VLZoldSrqGU7EMMg/EHrVG8ecSNBxGs6W73PySBVKISMc6sSxIVtgJh4dcb1IrDt109jiWK4hPiSqso/ytzf8ADQbbiDsi0y5yViNu59qA8o/yHKfsArV8M8C6rYXUKxaiZbIN+kR85CgEhVVuYDOwypB3qSad2l6VN6t7Ev8Avcx/+oFqTWd5HKvPE6SKfaRgw/aNqD3pSlApSq57Ru1SCw5oIOWe6+b7EZ/vCOp+oN/MjaglnFXFNtp8JmuX5RvyoN3cjwRfH49B4kVzd2gdo9zqTFD+itgfRhU9cdDIfbPu6DwGdzGtc1me7mae5kaSRvE+A8AoGyqM9BtXlpmnS3EqwwRtJI5wqqMk/gB4k7DxoMWrT7OOyGW75bi9DQ2/VY+kko/7EPn1I6YyGqddnHZFFactxe8s1wMFU6xxHwx89x847DwG2azO0XtWgsOaC35Z7rccufQjP94R1P1Bv5ldqCSarq1jpFqvPyQRKMRxoPSY9cIvViSck+/JPjXPXaD2lXOpExj9DbZ2iU7tjoZT7RzvjoNupGai+u63PeTNPcyNJIfE9APBVHRVHkKxLW2eR1jjRndjhVQEsT5ADc0HlVg9nfZbcagRNLzQWvzyPSkHlED4fXO3lzYIrb6ZwdZaTGt3rTLJMwzFZLht/OTwb7fQG+7EgVotb7V9RmuEnik+TpGf0cMfqAdMSZ/rDjbcY8gKCzO0izudM08Q6RAIrfBM8sZJmXbBY7Z3A3kySB80AGueK6Z7O+1W3v8Algn5YLrpy+xIf7snofqHfyLb1qe0fsejuOe508LFN1aHYRyH6vhGx/yn3bmgg3Z32sz2XLBdc09sNh4yRjw5CfWUfNPuwRjB6G0TWILuJZ7aRZI26FfD3MOqkeR3rja+s5IZGilRo5EOGVhgg+8VsuFeKLnT5e+tZOUnHMp3RwPB18fHfYjJwRQdjUqEdn/aVa6kAn9TcgbxMfW2yTEfbHu6jfbG5m9ApSlBX3GfZgl3cfLLW4ks7n2njzhtsZ2ZSrY2yDv4jxrUWfYuJJBJqN9cXhHQEkbeRZmdsfDlq2K8Lq8jjGZJEQebsAP30GLomhW1ond20KRL48g3PvY9WPvJJrX6txbFb31rYuknPcglHGOQY5tjvnOw8PaFY9/2jaVEMvewH/dt3n7ow1Vbx/x7ZXV9pc1rI7G2nBclCoKs8ZPrYPsnw8TQX3SlKCtOzixmOq6xdzxPHzSKkRdSvMgZxlcjccqIc9N6n2oaTbzjE8EUo8pEVv8AqBr0v7+KBDJNIkSDq0jBR+01XHEPbZZREpaJJdyb+qCqbddyOY467KR76De6j2V6TNubRUPnEzp+5SF/dW34Q4Wg06FoLbn5GdpDzkE5YAdQBthQKq7T5Nf1uMTLPHZWjk4MZILBWKnHKTIdwQQWUHerc4c0w21rDbl+8MSKhcjHNgdcZOM/E0GxrzubhI0aSRlRFBLMxACgbkknYAedelc09sPaC19M1tbv/RIzjKnaZh7Z81B9Uf4vEYDc9pPbE0vNbaaxSPcNcbh290Xig+t6x8MeNOk0q0ezLsmkvQl1ec0VscFUGzyjwP1EPzupHTGQ1BFOCOB7rU5OWFeWJTiSZvUTxIHzmx7I92cDeujeGuGLHRrZmUqgAzNPKRzN8T4DPRR+8nJ8+J+K7DRrdY8KCFxFbxY5j78eyuerHrv1O1c68a8b3WpSc07csanMcK+onhn6zY9o77nGBtQTbtE7Y5Ljmt9PLRQ7hpukj+HoeMa+/wBY7eruKqSlWd2c9kk15y3F3zQW3ULjEko+qD6in5x3PgN80EQ4P4QutRl7u3T0R68jZEaD6x8/qjc+WxNdJcB9n9rpiZQd5ORh52HpHzCj2Fz4D3ZJxUi0jS4baJYLeNY416Ko/efEk+Z3NZlBHuMeDrXUYu7uE9IZ5JV2dCfmnxHmp2P7DXNPHPA11pknLMOeJjiOZR6LeOD81seyffgkb11vWPqFjHPG0UyLJG4wysMgig4oq2+zvtjkg5bfUC0sOwWbrInh6fjIvv8AWG/rbCvDtJ7IpbTmuLENNb7lo+skQ/5ug8+oHXOC1VXQdXcVcI2Os26yBlLFf0VzFgke4/PXPVT7+h3rnLjLg6602Xu7hPRJ/Ryr6jj3HwPmp3HwwT6cE8b3Wmyc0Dc0bHMkLeo/hn6rY9oeQzkbV0Pw/wAR6frls8RVWyP0tvL66+8Y6jPR16bdDtQcqxyFSGUlWBBBBwQRuCCOhzV0dnfbOV5bfUyWHRbkDceQlA6/rjfzB3NR7tK7KprHmuLbmmtep8Xi/XA9Zfrj7QOprag7chmV1V0YMrAFWU5BB3BBGxBHjX3XP3Ydx8YZF064b9DIcQsT/VuT6n6rHp5MfrHHQNBiatZ99BLDzFO8jdOYdV5lK8w3G4znrVY2nYRZ55p7m5lbqSCq5+OQx/fVs1DX7UtJEjRNdhXUlWBjlABU4IzyY6++g8rDsm0mIg/JQ5HjI7t+4ty/urQds/CtrFpMj29vDCY5InzHGqk5bu9yBk+vUvi7Q9LbpfQfa2P+eK9ZOLdLlXka8snU49FpoiDg5GQT5jNBstC1FZraCbI/SRRvv9dA3+tK9ILuAqpR4ipA5SrLjGNsY2xivygoDi3ha9jv5LnUbW6vrXvHKd1MTyoWJAOAzIoX2fQGw3qY8P8AGGhfI54rRY7R2hkXklUKzegQAZCSHJ97EmrbqPcRcEWF7k3FtGzn/aKOV/8AMuCfgcig0vYef/BbX4zf+tJU7qpJuyu9syX0fUZI/HuZj6JPjkgFT9qfbVjcLvcm1i+WcvyjBEvLy45gxG3Lt0H/AMdKDRdrmtm00u4dDh5AIkOcHMnokg+BCcx+yuUq6H/lHE/zfbjw+Ur/AOlLiueKCz+xHgVL2Vru4Xmt4GAVD0kkxzYbzVQQSPHK9RkVYHaz2nfIM2lpym6KgsxwRCCMjboXI3AOwGCc5xWw7ClUaPBy9S8pb494w/6QK5846kdtRvTJnm+USg59zkAfAAAD3YoNVfXkk0jSyu0kjnLMxySfea+tN0+W4kWGCNpJHOFVRkn8AOuTsKxq3fDnFt5Y83ySVYi/rHuo2Y+7mdS2PdnFBd3Zz2QRWvLcX3LNcDdY+scZ8P8AeMPM7A9M4DVa1cq/nZ1j6YfuYf4KfnZ1j6YfuYf4KDqqlcq/nZ1j6YfuYf4KfnZ1j6YfuYf4KDqqlcq/nZ1j6YfuYf4KfnZ1j6YfuYf4KDqqqo7SeyGO657mwCxXB3aPpHKfHHgjnz6E9cZLVVn52dY+mH7mH+Cn52dY+mH7mH+CgiN/ZSQyNFMjRyIcMrDBB99fun30kEiTQu0ciHKspwQf/jbHjWw4i4our4q13IsrLsG7uNWx5FkUEj3HatPQdIdlXaeNQItLoKt1ynlYbLMAMnA9l8bkdDgkY6Cue23gpLG4Se3XlguM+gB6Mbj1lXyUg5A8PSAwABUU4AmZNTsShIPymEbeTOFYfapIq9f5QMCtpXMeqTxlfieZT+5jQc1g+Irrfs015r3TbeeQ5k5Skh82jJQsfe2Ob7a5Iroj+TlKTp86noty2Ptjj/D99Ba9Ut2M8N2d9bXc9zbxzMbpwrONwOVGwD4btVy3D8qs3kCf2DNVp/J4h5dLY/PuJG/4Y1/7aDQ8a8E2CatpdrHbqkU3eGVVZhzBcEbg5HQ9MV79qXZxptpptxc28BSVO75T3kjAc0qKdmYg+iTW74ngd+JNMIRyiQyEvynlBKz7E9AfRH7RWX27SY0ecfOeIf8AmKf9KDP4K0wHTrI462sB/bEtK33C8PJZ2qfNgiX9kailBoeL+0qw09zDM0jTAA93GhJw24OWwn/FUUHaPq17tpmlsEPqyz55SPME8iA/4mqzpdHt2mFw0MTTABRIyKXAGSACRkdT0rSdoPGsOmW/ePhpXyIYs7ufM+SjIyfgOpFBTfaEdXiWNb7UC08xAjtLXOSCcZcIFGM+iPXLHYeJFvdlfDs1jp0cFwwMmWcqOkfPvyZ9og5JPmTjIGTo+zTg2UyHVtSy95N6SKw/qVIwNvZbl2x7I265qyXkAxkgZOBk9SfAe+gr/t10oz6VIygkwOk2B5DKN+xXJ+yuYq7aurdZEeORQyOpVlPQqwwQfcQcVyRx9wlJpt28DZMZ9KGQ+2nh/iHQjz9xFBZn8nXiRQJtPdsMW72HJ9bYCRR8AobH6x8Ky+2DsvluZWvrFeeRgO+iyAWIAAdM7ZwN12zjIySaoq1uXjdZI2ZHUhlZTggjoQR0NW/wv27SooS+h77G3exEK5/WQ+iT7wVHuoKzbhW/BwbK6B/3En8Nef5NXv0S5+5k/hroK17btLYZYzx+5o8/9JYV7/nm0n+1k+6f8KDnb8mr36Jc/cyfw0/Jq9+iXP3Mn8NdE/nm0n+1k+6f8Kfnm0n+1k+6f8KDnb8mr36Jc/cyfw0/Jq9+iXP3Mn8NdE/nm0n+1k+6f8Kfnm0n+1k+6f8ACg53HDV79EufuZP4a/fyXvvod19xJ/DXQ/55tJ/tZPun/Cn55tJ/tZPun/Cg54/Je++h3X3En8NPyXvvod19xJ/DXQ/55tJ/tZPun/Cn55tJ/tZPun/Cg54/Je++h3X3En8NekHCOoOQq2V0Sf7lx+0kYHxNdB/nm0n+1k+6f8K+ZO2jSQCRJKfcImyf24FBouyfspktZVvb7AlXPdQg55CRjmcjYtgnAGQOuc9NX/KK4lVmh09CCUPey48CVIjU+/lYtjyK14cV9ussimOwh7kH/ay4L/4UGVU+8lvhVQXNw8jtJIzO7ElmYkkk9SSdyaDzrpnsF0wxaUrnIM8skm/ltGPsIjz9tc/8I8OS6hdR2sPVt3bGyIPWc+4fvJA8a6902xSCKOCIYSNFRR5BQAPjsOtB4a/rMFpA9xcOEjUbnqST0VR4k+VQHhvtTa6uIoYNMnEEr8onJwBvuxAXl2AJOHJ2rx7Q4fl2s6dpj57hVa4lHg2OfAP2R8vwkNWRqF5FbQPLIQkUSFjgbBVHQAe7YAe4UGZWLqWmw3Cd3PEkqZB5ZFDDI6HBqlNG0e+4hklvZbmW0tVYrbomfDyGQDjbL+JyBjGBJ+zTVryC+utHvpTO0KCSGY5yU9HYk7nZ1IzkghhkjGAsyNAoCgYAGAB4AdBSvqlBga/qYtraa5KlxFG8hVepCgnx6dOtc26Nxc1xqDX9xay310CO4gTPdxgHY4AZjy52GOpLE53rp6aJXUqwDKwIIPQgjBB92K8rGwihUJDGkSDosahR+wDFBVXe8UX3qrDp8Z8Tjmx7887gj4LWdonZHyzxXV7f3FzNE6uhzgAqQwBLl2IyPDlqz6UCtHxfwtb6jAYLhfejj1kb5yn/AE6Gt5Sg5X4v7Lr+xYkRm4h8JYQTtv66DLJ+8e81B813BWr1LhyzuDzT2sErfOeJGP7SM0HGlK69/IXTPoNr90n4U/IXTPoNr90n4UHIVK69/IXTPoNr90n4U/IXTPoNr90n4UHIVK69/IXTPoNr90n4U/IXTPoNr90n4UHIVK69/IXTPoNr90n4U/IXTPoNr90n4UHIVK69/IXTPoNr90n4U/IXTPoNr90n4UHIVK69/IXTPoNr90n4U/IXTPoNr90n4UHIVS3g7s6vtQKmOMxwnGZpQQmPqeMh+G3mRXS9pwfp8TB47O2Vh0YRJkfA42rd0Ec4I4MttMh7qAEu2DJK3ruR5+SjwUbD3kkmR0pQVl2maJex3ttq+nx99JChjliG5ZPSOQo3fIdhgbg8hAO+IxrGoarr7R2Qs5LK2DBp3cNjY+JZVzjqIx1OCTtkXpSgjcusadpcK27zwwLDGOWNnHPyjOCF9ZySD0BJOah3ZSr31/fa06skcv6GAN4ovLk+WwRBkbZ5x4VK9c7O9Ou7g3NxCZJTy5JkkAPKAB6IbAGB0GPHzqS2tskaLHGqoigBVUAAAdAANgKD1pSlApSlApStBxrxXDpts1xNufVjjHrO3gB5DxJ8B57Ahv6VSWl6PrWtj5TcXTWVq28UcfMOZTjBCgqWU+DuST1AwRWTfcHavpSm60++ku1QZe3lBOVHXCliG2+byt5ZNBclKj/A3FcWpWq3MY5T6skZOSjjqufEbgg+II6HIEgoFKUoFKUoFKUoFKUoFKUoFKUoFKUoIrxvx1BpjW4nSRlmcguqnlQAbsT7RyR6I3xk+ABklndpKiyxMro4BVlOQQehBrG1zR4buF7e4QPG43B8PIg9QR5iqG0Xis6DfzWazG8sVf0gvrRk9cezzqdiAeViPA7AOiKViaVqcVzEk8DrJG4yrL0P+oIOxB3BBBrLoFKUoFKUoFKUoFU3xdZ/zhxLbWc28FvFzlD0bYyHbx5jyKfctXJVXdqej3FvdW+t2SGR4Byzxj2o/S9LbcjlYqTvj0T4E0FoAV+1EtD7SNNuYRL8qiiOPSSZ1R1PiCGIz8RkVDuNu1Lvz8g0cPPcS+h3qA4XOx7vO5OPb2VRvk+AfHY04/nTWVh/qO9JUD1f62ULjHhjOPcBU/seN7GW7lslnUTxty8rbBiBuIz0Yg5BHXIO3jUAmReG9HZQytfXB2I+fjGR5pEp8erHw5tvzhnsbgl05flvOt5KTKZFJ5o+b1UIOzbbkEZyWwehoLipVOpruraGQl+hvrEHAuE3kQZwOYnf7H8SAH2q3LK5EkaSAMA6qwDghgGAIDA7g79D0oPalKUClKUClKUClK/GYDc7UH7XzJIFBZiAAMkk4AA8SfCsfVbh44ZZIo+9dEZljBxzkDIUHBwT06VVP5KarrX6TU5jZ2x3S1jHpHxUyA9CDg+nk7Ecq5oNpxB2qhpfkmkQm9uT7Sg90vhnPtgHG+Qu/rVHNQn1PRLk38vPcWt0Va5Qtzd3IwAK56Ar6qsAFICqQMDGd2H6h8llutHuESO4jcsrAAGQD1gTgFsDDKTuVY+Aq3Lq3SRGjkVXRgVZWGQQdiCD1FBVfFnaG18IrDRSXnuVy8oyO5Q9cn2WA6t7PhliMSnhTs8tLSya0ZFm70D5Q7jeQ/8ANVU+qB069SSa81vh664euTqGnjvrJtpYm3KLn1WO55c+rJ1GwbPtW3wrxLb38C3Fu2VOzKfWRvFXHgR+w9RkUFbaTw1qOjagiWKtc2Fy+GRj/V7bsx9llUev0YDBGcVcNKUClKUClKUClKUClKUER1bsz0q4cySWiByckxs6Z8yQjAEnzxmtrovDtlYI3yeGOBQPTfxIG/pu2WIHXc1ua1nE2jLeWstq7vGsq8paM4bGQcbg7HGCPEEjxoKcsdNPEuo3FxKZEsIFMUXLsSTnlxkY5j/WHY49BTkVtebV9C651HTl8d+9iUftKgf4lwPYzVkcIcOx2FpFaxbhB6TYwXY7s564yfDJwMDwrc0Gs4f1eO9to7mNWEcq5CyLg43BBHT7RkHwJFantP1X5Npd3KCQxjKKR15pCIwR7xzZ+ypOiAAAAADYAdB8KqT+ULds0NnYxAmS4myFB68oCKp+LSDr82glvZJDKulWzTu8jyAyZdix5WYlAC3QcnLt8akOv6otrbTXLjKxRs5GcZ5QSFHvJ2+2qysu0S90+NIb/SJo4okVe8g3QKoCjGxToPn1qe03tSs73TGgtWk72V0DI6FSqg85JIyp3ULgMetBYNv2i2v83x6lKssUMjlACvM2QWX2Sdsqd/dWnk7btKHQzn4R/iRWp7T9H+TcNwQeMPycN+tjDH7WY1YfDcMJtLZ+SMc0ER9VfFFNBDrLtu0+WWOFIrrmkdUUlI8ZYhQT+kzjJ8qsi7nEaPIeiKWPwAz/AKV5pPCCFDR5PQAjNabtFuu60u+fOP6PIoPvdSg/e1BDezvtaN9dm2uIkg7xc25Uk8xGeZWJ2JONiAPVYbkitx20aE91prtEWDwETAKSOYL6wIHXC+kPHKjHWoO/A7y8P2Nzb5F3bK08ZX1mVpGlKjG5YZDL7xgetVkdm3Fy6nZLKcd6voTp5NjqB81huPtHgaD17N+JRqFhDOSDIBySjykTAPw5hhseTCpPVL8GMdI12fTW2trvDwZ6AnJjxv8ArxeZKrV0UFS9tOhSQvBrVptNbsolx4rn0WOOoGSh81byFWLwxrkd7axXUXqyLnHirDZlPvDAivmPVrO7aa0WWKZgmJo1IYcr5UhsbeYI6jbOMior2X8HXWmy3kTOjWbPzQjOXzt6RwMDK4U+ZTYAdQn8kYYFWAIIIIIyCDsQR4io/wALcF2mnvO9shUzsC2TkKB0RB4KCSfPfrgACRUoFKUoFKUoFKUoFKUoFKUoFKUoFKUoFU7qf9N4rhj6x2UYZvLKr3gI9/eSIP8ADVxVjJp8IlMwijEpHKZAo5yCQSC2MkZAOPcKDJqlu0eyjudf02zSNARiSUhQCw5i7KxG5wkR69OarpqDaZwTKmtT6pLJG6PGVjUZ5kOEQZztjkU7g9W6UHj26JnR5z5PEf8AzFH+tR3hPsc06eztriQ3BaWGKRh3igAuisQMLnGSfGpl2s6ZJc6VcQwrzyMYuVcgZxNGTuxA6A+NQvR9W4kgt4beHTrYrFGkYLyKSQihQTicb7UEq0Tso061mjuIkk7yNuZS0hIz8OhrH7drvk0eZc47x4kH+cOf3Ia1i6vxU3/2Nkn+If8Avmtj2t8NXeo2trbwKvN3oklJYBUxGy+eTu56ZoNNonCGuy20MT6jHaQrEiosCZcKFAHMwCHmx5NWiudMk4av4LhZHms7gd3Ozdc5y2QNuYD018Thx5mr4RQAAOgrC1rR4LuIwXMYkjJUlTnqpDA5GCNx/wAx0NBAe2TQGu7SC+s8vPbsskRi9JnRypymPWIPK49wbzrXjhrW9WH/AIjcCytj1gg9Zh4hsE9R4Mxx82rUsLKOGNYokCRoMKqjAA8hWRQRzhLgiy04f0aLDkYaVzzSMNsgt4AkA8qgDI6VI6UoFKUoFKUoFKUoFKUoP//Z"/>
          <p:cNvSpPr>
            <a:spLocks noChangeAspect="1" noChangeArrowheads="1"/>
          </p:cNvSpPr>
          <p:nvPr/>
        </p:nvSpPr>
        <p:spPr bwMode="auto">
          <a:xfrm>
            <a:off x="1259681" y="748904"/>
            <a:ext cx="228600" cy="228601"/>
          </a:xfrm>
          <a:prstGeom prst="rect">
            <a:avLst/>
          </a:prstGeom>
          <a:noFill/>
        </p:spPr>
        <p:txBody>
          <a:bodyPr vert="horz" wrap="square" lIns="68580" tIns="34290" rIns="68580" bIns="34290" numCol="1" anchor="t" anchorCtr="0" compatLnSpc="1">
            <a:prstTxWarp prst="textNoShape">
              <a:avLst/>
            </a:prstTxWarp>
          </a:bodyPr>
          <a:lstStyle/>
          <a:p>
            <a:endParaRPr lang="en-US" sz="975"/>
          </a:p>
        </p:txBody>
      </p:sp>
      <p:sp>
        <p:nvSpPr>
          <p:cNvPr id="56326" name="AutoShape 6" descr="data:image/jpeg;base64,/9j/4AAQSkZJRgABAQAAAQABAAD/2wCEAAkGBxMTEhQSEhQVFRUXGBkaGBgWGR0gHBsfGhoaGBwcGSAeIiggGx8mGxogIT0hJyorLi4xHh8zODMsNykuLi0BCgoKBQUFDgUFDisZExkrKysrKysrKysrKysrKysrKysrKysrKysrKysrKysrKysrKysrKysrKysrKysrKysrK//AABEIAN8A4gMBIgACEQEDEQH/xAAcAAEAAgMBAQEAAAAAAAAAAAAABgcEBQgDAgH/xABOEAACAQMCAwQFBwcJBgUFAAABAgMABBEFIQYSMQcTQVEiMkJhcRRSVGKBk9EWFyNykaHSCBUkM1NjgpLBQ3OisbLCJaOz0/E0RMPh8P/EABQBAQAAAAAAAAAAAAAAAAAAAAD/xAAUEQEAAAAAAAAAAAAAAAAAAAAA/9oADAMBAAIRAxEAPwC8aUpQKUpQKUpQKUrwivI2d41dGdMc6hgWXm3HMBuuffQe9YV3q9vFJHDJNGkkhxGjMA7ZOPRXqd6zaqPt+gaL5BqKD0recD45xKufLBiP+agtyledtOrorqcqyhgfMEZH7q9KBVZdjev3NzJqMdzM0phmVV5sbAmUYGP1Ks2qh7GPR1LW0/v/APplnH+tBru3TWrtL63gs5Z42Fu8rCF2XIy7EnlIzhYiatDgTiJb+xhuRjmZcSAeDrs49wzuPcRUDAE/FrAjItrbG/T0ox/7+K8uAmOlazc6S+0Fx+mts9OhIA/wgoSepiHnQSbjzi+e0vtNtYFjYXUvJJzqxIUvEgK4IxgMx3z0FTqql4qbveKdNi6rHCX+BxO//atTbtG1x7LTbm5i/rEUBD5M7rGG+wtn7KDdXOpQxsEkljRj0VnUE/AE5rJBqnuAezCxvLGO7u2kuZrgF2k71vRJJGNjuwxgls75rGu1uOG7mDlnefTJ35GSU5aI7ZIxtnBLeiAGwQQNjQXXShNecEyuqujBlYAqykEEHcEEbEe+g9KUpQKUpQKUpQKUpQKUpQKUpQKUqrr7jW703VWi1IqbK4P9HlRcLGBtv4nqOYEkjZhgbELRrmjhjhu9W4vp9Olb5XZTsrxnrLGWcdTs5zGcqeuxBBAz0qjAgEEEHcEdCPdVMnXodJ4g1F7luSCaFZBhSSz/AKMgADxLd4PLzIoJf2edo0OoDuZB3F4mQ8LbZK9THnc+9Tuu/UDJy+1jS/lGlXaDqqd6vxiIk2+IUj7arHUOHLzXbn+cLW2SwRVzHM7MskzDdHPL47D0wNgfWfAAkvBfaK/enS9ZQw3PqB2ACyZ2AfGwJ8GHot7tshJOx/VPlGk2pPrRqYj7u6JRf+AKftqZ1QvBC63p63NlZWPeL8ociWcFU2/Rll5mQMCEByCftqSnhHX7vPyzU1tkPsWwOQPIleT/AKmoLVqoezEcmvazHn1md/2yk/8AfVtwqQqgnmIABPmcda0+n8K2sN3LfRoRcTArI/MxBBKkjlzyjdB0FBAOzv8ATcQaxcfM/Q/scJ/+Ctj226G720WoW+1xZOJAR15Mgt8eUgN8A3nU507RLeB5ZIYkjeYgyMowXILHLe/LH9tZs8SurIwDKwIYHoQRgg/ZQUt2f6yuo8Qy3ighRZqQD7J5YVZfsdnHvxVi2/EFnqE15ppRnMQKTBl9BgcA8rA+Zx4HIJHTNYXAvZ1Bpks0sMkj94oXEnL6IBzsQBn/APVRLWzNomqz6j3Ty2N3jvSgyY2JByffzZIzgEOR1FBiXei6jw873FiTdaeTzSQud0HiSB0OP9oo8PSXAFTGD+buIrWN2DkROCU5sNG+2VYbqwI8cEEE4wc4zIu03SWiMvyyMKASVbmD7dRyEcxPwBzUO7BrQtLqN7HGYraaXEKYwMB5GwANsKrBdtuo8KC2b+0SaN4pASkilWAJBIYYIyCCNj4VTGrR3fDLLJBMLjT5Hx8nlbDqTljynG2w9ZRjf0l6GrpurlI0aSRgqIpZmOwAAySfcBVKaJbvxFqjXcyn+b7U8saN0c9QpHTLbO3u5V8jQWhwfxja6jH3ls/pD1422dP1h5fWGQfOpBVe8VdmKSzLeafKbG7DZLRj0HyfSLKOhPu2bcEHOamwv4kkjt3lUzMhYKSA7hcBm5R7/IeflQZlKUoFKUoFKUoFKUoFRvjzi+PTLb5RIjSEnlRF25mIJAZsEIMA7ny2BqSVh6vpcVzC9vOgkikGGU/tBHkQdwRuCARQQDRO2zTZsCbvbZtv6xeZc+5kz+0gVJtWtbDWLV4O9injO4aJ1Zo2HRlIzysM+PmQdiRVT/zemjXYstShS60yZiYZZEDNET1IOMqR7SjHzh4gzC/7GtPk5ZrOSa1bGUaGTmXcbMObLdPJh1oNVwRxDPpF0NH1Nswn/wCluD6uCcKpJ9g9PqHY7YI+u062ji13SbiRFdJSIirAFcq+AxB8jMD/AIRWr4t7NtakhEPyqO/iTdO9wJgfHlZ8kZG2O8wfLYGplwbwfNLaWo1hVkltnLQKWyyrgBRKQcORjpkjAXOTQWFWNLp8TSJM0aNKgIRyoLKD1CnqM1k0oFKUoFKUoFKUoFfjKCMHcHqDX7Sgjk/AemO3O1lb83XaMAH4gbGt9bW6RoscaqiKMKqgBQB4ADYCvWlBTnalrkuoXceh2Jzlh8pcdBjDcpPzUHpN5nlXqCDaHDehxWVtFbQjCRrjJ6serM3vJ3r7tdDt455LmOFFmlAWRwMFgCTv4Zydz1OFznAxjcW8SwafbtcznAGyqPWdj0Rfef3DJOwoMLj7jKHTLczSelI2RFEDu7f6KOpbw+JAML7M+D57if8AnrU8tO/pQRnYIPByPDA2VfAb9cYwuB+Gp9Xuv541Mfogf6NAfVIB9E4P+zB3x7ZyTt61z0Ght+L7V7+TTgzC4RAxDKQGyMlUJ9YhSG28DtnBxvqqXt3it4kgvEmEF/Ey9zy+vIoOSCB0C7nmO3VfaqYdnXGUep2olGFmTCzIPZbHUfVbGQfiOoNBKqUpQKUpQK/Ca/ahHbNqbwaTcNGcM/LHnyDsA37VyPtoI5qvaFqF9PJbaFAJEjOHuXA5c9MqWIQDrjOS2NhWFNxBxLp4727gju4Ru5UJkDx/qsFcfOKEVYPZvpEdrptrHGB6USSOR7TyKGZs+O5wPcAPCpNQQbTNY0/iGykhIPQc8bY7yJvZdTuOvRhsehHUVFuB9XutIvF0a+5pIZDi0mUEjc7DG5Ck9R7B+qcjy480kaTqlnqdpiOOaURzxjZTzetgDbDLk46BlBq43hUsrFQWXPKSBkZ2OD4ZFB6UpSgUpSgUpSgUrA1vWYLSJp7mRY418W8T5KOrE+Q3rnjtD7Wbi+5obbmt7bod8SSfrkH0R9Ue/JPgHS1Kovsx7YOXktNSYkbKlyeo8AJvMf3n+bxarzRgQCCCDuCOh+FB+0pSgUpSgVo+KOErS/EQuo+fun5kOcHqOZT5q2ACK3lKD5RAoCqAABgAdAB0AqtuPO1FYH+Racvyq8Y8no+ksZ8tvXcfNGw3ydsGW8b6PPd2ckFtObeVsYcdCPFWIHMAR4rv06jIOBwH2f2umJ+jHeTkYedh6R8wo9hc+A92ScUEX4K7L2Mvy/WHNxdN6XdseZEPUc/gxHQKPQXwztjJ1vhK6tNUi1DS0UrO3JdwkhVIO7Se4HrkbhgDhuYirMqK8VdoVhYZE0waQf7KL0pPgQNl/wARFBKqVB+zzjmbUnmY2bwW4AMMjZIfchgWwAT0OFzjfJ6VOKBSlKBWj424fF/ZT2pPKXX0GPg6kMpPu5gM+7NZ2uSTLbzG2UPOI27pSQAXweXOSBjOOpFVZF2t3lmwj1fT5I98d5ECAf1Qx5H28Q/2UH52Z9oQtQNK1XNvNB+jR5Nl5R6qOei4HR/VZcb+Jt9ZVK8wIK4zkHbHnnyqu7u90LXVVHkjMvROY91Mu2cLzY5xvnHpLWp/MRbglReXIiJyUwu/xPTPv5aDy4o1Eazq1pY2pD21q/fXEq7qSpGQD4jA5AR1LnwXNXFWl4V4WttPi7m1j5QcFmO7uR4u3j8Og3wBW6oFKUoFKV8TSqilnYKqgksxwABuSSdgKD7qEdoHaTbaaCn9dckejCp9XyMh9ge7qdsDG4gvaL2z55rfTDjwa5I/b3IP7Oc+/A6NVJyyFmLMSzMSSSckk7kknqSfGg2/FPFFzqE3fXT8xGeVRsiA+CL4fHqcbk1rbCykmkWKFGkkc4VVGST/AP29bzgvgu61KXkgXEYOJJm9RPHf5zfVG/wG9dJcF8E2mlxHuwC+P0s8mOYjqd+iIMeqPLfJ3oId2cdj0dvy3GoBZZxusXWOM/W8JGH+Ue/Y1KuPO0S10xeVz3s5GVgQ7/FzuI1953PgDg1Be0TtnC81vphDHcNcEbDw/RA+sfrnbyByDVHTzM7M7szsxJZmJJJPUkncn30HXfB/GVrqMfPbv6Q9eNtnT9YeI+sMj31Ia5A4H0u+nuk/m/nEykHvFPKIx5u3QL7jnO4weldGWPHtpFNHp91dxvdhcSSIvLF3nzCckK/uzjO2xIWgmdKUoFKUoFfMjhQWY4ABJJ8ANya+qxNXs++gmhzjvI3TPlzKVz++gp59Z1PiCaSOxkNpYRtytLuGf4kekWI35AQAD6R3GZbwp2R6fZ4d0+Uyj25gCoP1U9UbjO/MR51r+wXUU+RyWLDkuLaWQSIfW3b1vfhsp7uUeYqxNT1KG3QyzypEg6s7BR8N+p91BlAY2FftVPrfbKrv3GlW0l3MejFWC/EKPTYfHl+NTLgB9RNux1QIsxkYqF5chDjCsF2GDnxJxjO+chJqUpQQ/ini2S21DT7KKNH+Ulu85iQVUFfSXHu5zgjfA6VLZoldSrqGU7EMMg/EHrVG8ecSNBxGs6W73PySBVKISMc6sSxIVtgJh4dcb1IrDt109jiWK4hPiSqso/ytzf8ADQbbiDsi0y5yViNu59qA8o/yHKfsArV8M8C6rYXUKxaiZbIN+kR85CgEhVVuYDOwypB3qSad2l6VN6t7Ev8Avcx/+oFqTWd5HKvPE6SKfaRgw/aNqD3pSlApSq57Ru1SCw5oIOWe6+b7EZ/vCOp+oN/MjaglnFXFNtp8JmuX5RvyoN3cjwRfH49B4kVzd2gdo9zqTFD+itgfRhU9cdDIfbPu6DwGdzGtc1me7mae5kaSRvE+A8AoGyqM9BtXlpmnS3EqwwRtJI5wqqMk/gB4k7DxoMWrT7OOyGW75bi9DQ2/VY+kko/7EPn1I6YyGqddnHZFFactxe8s1wMFU6xxHwx89x847DwG2azO0XtWgsOaC35Z7rccufQjP94R1P1Bv5ldqCSarq1jpFqvPyQRKMRxoPSY9cIvViSck+/JPjXPXaD2lXOpExj9DbZ2iU7tjoZT7RzvjoNupGai+u63PeTNPcyNJIfE9APBVHRVHkKxLW2eR1jjRndjhVQEsT5ADc0HlVg9nfZbcagRNLzQWvzyPSkHlED4fXO3lzYIrb6ZwdZaTGt3rTLJMwzFZLht/OTwb7fQG+7EgVotb7V9RmuEnik+TpGf0cMfqAdMSZ/rDjbcY8gKCzO0izudM08Q6RAIrfBM8sZJmXbBY7Z3A3kySB80AGueK6Z7O+1W3v8Algn5YLrpy+xIf7snofqHfyLb1qe0fsejuOe508LFN1aHYRyH6vhGx/yn3bmgg3Z32sz2XLBdc09sNh4yRjw5CfWUfNPuwRjB6G0TWILuJZ7aRZI26FfD3MOqkeR3rja+s5IZGilRo5EOGVhgg+8VsuFeKLnT5e+tZOUnHMp3RwPB18fHfYjJwRQdjUqEdn/aVa6kAn9TcgbxMfW2yTEfbHu6jfbG5m9ApSlBX3GfZgl3cfLLW4ks7n2njzhtsZ2ZSrY2yDv4jxrUWfYuJJBJqN9cXhHQEkbeRZmdsfDlq2K8Lq8jjGZJEQebsAP30GLomhW1ond20KRL48g3PvY9WPvJJrX6txbFb31rYuknPcglHGOQY5tjvnOw8PaFY9/2jaVEMvewH/dt3n7ow1Vbx/x7ZXV9pc1rI7G2nBclCoKs8ZPrYPsnw8TQX3SlKCtOzixmOq6xdzxPHzSKkRdSvMgZxlcjccqIc9N6n2oaTbzjE8EUo8pEVv8AqBr0v7+KBDJNIkSDq0jBR+01XHEPbZZREpaJJdyb+qCqbddyOY467KR76De6j2V6TNubRUPnEzp+5SF/dW34Q4Wg06FoLbn5GdpDzkE5YAdQBthQKq7T5Nf1uMTLPHZWjk4MZILBWKnHKTIdwQQWUHerc4c0w21rDbl+8MSKhcjHNgdcZOM/E0GxrzubhI0aSRlRFBLMxACgbkknYAedelc09sPaC19M1tbv/RIzjKnaZh7Z81B9Uf4vEYDc9pPbE0vNbaaxSPcNcbh290Xig+t6x8MeNOk0q0ezLsmkvQl1ec0VscFUGzyjwP1EPzupHTGQ1BFOCOB7rU5OWFeWJTiSZvUTxIHzmx7I92cDeujeGuGLHRrZmUqgAzNPKRzN8T4DPRR+8nJ8+J+K7DRrdY8KCFxFbxY5j78eyuerHrv1O1c68a8b3WpSc07csanMcK+onhn6zY9o77nGBtQTbtE7Y5Ljmt9PLRQ7hpukj+HoeMa+/wBY7eruKqSlWd2c9kk15y3F3zQW3ULjEko+qD6in5x3PgN80EQ4P4QutRl7u3T0R68jZEaD6x8/qjc+WxNdJcB9n9rpiZQd5ORh52HpHzCj2Fz4D3ZJxUi0jS4baJYLeNY416Ko/efEk+Z3NZlBHuMeDrXUYu7uE9IZ5JV2dCfmnxHmp2P7DXNPHPA11pknLMOeJjiOZR6LeOD81seyffgkb11vWPqFjHPG0UyLJG4wysMgig4oq2+zvtjkg5bfUC0sOwWbrInh6fjIvv8AWG/rbCvDtJ7IpbTmuLENNb7lo+skQ/5ug8+oHXOC1VXQdXcVcI2Os26yBlLFf0VzFgke4/PXPVT7+h3rnLjLg6602Xu7hPRJ/Ryr6jj3HwPmp3HwwT6cE8b3Wmyc0Dc0bHMkLeo/hn6rY9oeQzkbV0Pw/wAR6frls8RVWyP0tvL66+8Y6jPR16bdDtQcqxyFSGUlWBBBBwQRuCCOhzV0dnfbOV5bfUyWHRbkDceQlA6/rjfzB3NR7tK7KprHmuLbmmtep8Xi/XA9Zfrj7QOprag7chmV1V0YMrAFWU5BB3BBGxBHjX3XP3Ydx8YZF064b9DIcQsT/VuT6n6rHp5MfrHHQNBiatZ99BLDzFO8jdOYdV5lK8w3G4znrVY2nYRZ55p7m5lbqSCq5+OQx/fVs1DX7UtJEjRNdhXUlWBjlABU4IzyY6++g8rDsm0mIg/JQ5HjI7t+4ty/urQds/CtrFpMj29vDCY5InzHGqk5bu9yBk+vUvi7Q9LbpfQfa2P+eK9ZOLdLlXka8snU49FpoiDg5GQT5jNBstC1FZraCbI/SRRvv9dA3+tK9ILuAqpR4ipA5SrLjGNsY2xivygoDi3ha9jv5LnUbW6vrXvHKd1MTyoWJAOAzIoX2fQGw3qY8P8AGGhfI54rRY7R2hkXklUKzegQAZCSHJ97EmrbqPcRcEWF7k3FtGzn/aKOV/8AMuCfgcig0vYef/BbX4zf+tJU7qpJuyu9syX0fUZI/HuZj6JPjkgFT9qfbVjcLvcm1i+WcvyjBEvLy45gxG3Lt0H/AMdKDRdrmtm00u4dDh5AIkOcHMnokg+BCcx+yuUq6H/lHE/zfbjw+Ur/AOlLiueKCz+xHgVL2Vru4Xmt4GAVD0kkxzYbzVQQSPHK9RkVYHaz2nfIM2lpym6KgsxwRCCMjboXI3AOwGCc5xWw7ClUaPBy9S8pb494w/6QK5846kdtRvTJnm+USg59zkAfAAAD3YoNVfXkk0jSyu0kjnLMxySfea+tN0+W4kWGCNpJHOFVRkn8AOuTsKxq3fDnFt5Y83ySVYi/rHuo2Y+7mdS2PdnFBd3Zz2QRWvLcX3LNcDdY+scZ8P8AeMPM7A9M4DVa1cq/nZ1j6YfuYf4KfnZ1j6YfuYf4KDqqlcq/nZ1j6YfuYf4KfnZ1j6YfuYf4KDqqlcq/nZ1j6YfuYf4KfnZ1j6YfuYf4KDqqqo7SeyGO657mwCxXB3aPpHKfHHgjnz6E9cZLVVn52dY+mH7mH+Cn52dY+mH7mH+CgiN/ZSQyNFMjRyIcMrDBB99fun30kEiTQu0ciHKspwQf/jbHjWw4i4our4q13IsrLsG7uNWx5FkUEj3HatPQdIdlXaeNQItLoKt1ynlYbLMAMnA9l8bkdDgkY6Cue23gpLG4Se3XlguM+gB6Mbj1lXyUg5A8PSAwABUU4AmZNTsShIPymEbeTOFYfapIq9f5QMCtpXMeqTxlfieZT+5jQc1g+Irrfs015r3TbeeQ5k5Skh82jJQsfe2Ob7a5Iroj+TlKTp86noty2Ptjj/D99Ba9Ut2M8N2d9bXc9zbxzMbpwrONwOVGwD4btVy3D8qs3kCf2DNVp/J4h5dLY/PuJG/4Y1/7aDQ8a8E2CatpdrHbqkU3eGVVZhzBcEbg5HQ9MV79qXZxptpptxc28BSVO75T3kjAc0qKdmYg+iTW74ngd+JNMIRyiQyEvynlBKz7E9AfRH7RWX27SY0ecfOeIf8AmKf9KDP4K0wHTrI462sB/bEtK33C8PJZ2qfNgiX9kailBoeL+0qw09zDM0jTAA93GhJw24OWwn/FUUHaPq17tpmlsEPqyz55SPME8iA/4mqzpdHt2mFw0MTTABRIyKXAGSACRkdT0rSdoPGsOmW/ePhpXyIYs7ufM+SjIyfgOpFBTfaEdXiWNb7UC08xAjtLXOSCcZcIFGM+iPXLHYeJFvdlfDs1jp0cFwwMmWcqOkfPvyZ9og5JPmTjIGTo+zTg2UyHVtSy95N6SKw/qVIwNvZbl2x7I265qyXkAxkgZOBk9SfAe+gr/t10oz6VIygkwOk2B5DKN+xXJ+yuYq7aurdZEeORQyOpVlPQqwwQfcQcVyRx9wlJpt28DZMZ9KGQ+2nh/iHQjz9xFBZn8nXiRQJtPdsMW72HJ9bYCRR8AobH6x8Ky+2DsvluZWvrFeeRgO+iyAWIAAdM7ZwN12zjIySaoq1uXjdZI2ZHUhlZTggjoQR0NW/wv27SooS+h77G3exEK5/WQ+iT7wVHuoKzbhW/BwbK6B/3En8Nef5NXv0S5+5k/hroK17btLYZYzx+5o8/9JYV7/nm0n+1k+6f8KDnb8mr36Jc/cyfw0/Jq9+iXP3Mn8NdE/nm0n+1k+6f8Kfnm0n+1k+6f8KDnb8mr36Jc/cyfw0/Jq9+iXP3Mn8NdE/nm0n+1k+6f8Kfnm0n+1k+6f8ACg53HDV79EufuZP4a/fyXvvod19xJ/DXQ/55tJ/tZPun/Cn55tJ/tZPun/Cg54/Je++h3X3En8NPyXvvod19xJ/DXQ/55tJ/tZPun/Cn55tJ/tZPun/Cg54/Je++h3X3En8NekHCOoOQq2V0Sf7lx+0kYHxNdB/nm0n+1k+6f8K+ZO2jSQCRJKfcImyf24FBouyfspktZVvb7AlXPdQg55CRjmcjYtgnAGQOuc9NX/KK4lVmh09CCUPey48CVIjU+/lYtjyK14cV9ussimOwh7kH/ay4L/4UGVU+8lvhVQXNw8jtJIzO7ElmYkkk9SSdyaDzrpnsF0wxaUrnIM8skm/ltGPsIjz9tc/8I8OS6hdR2sPVt3bGyIPWc+4fvJA8a6902xSCKOCIYSNFRR5BQAPjsOtB4a/rMFpA9xcOEjUbnqST0VR4k+VQHhvtTa6uIoYNMnEEr8onJwBvuxAXl2AJOHJ2rx7Q4fl2s6dpj57hVa4lHg2OfAP2R8vwkNWRqF5FbQPLIQkUSFjgbBVHQAe7YAe4UGZWLqWmw3Cd3PEkqZB5ZFDDI6HBqlNG0e+4hklvZbmW0tVYrbomfDyGQDjbL+JyBjGBJ+zTVryC+utHvpTO0KCSGY5yU9HYk7nZ1IzkghhkjGAsyNAoCgYAGAB4AdBSvqlBga/qYtraa5KlxFG8hVepCgnx6dOtc26Nxc1xqDX9xay310CO4gTPdxgHY4AZjy52GOpLE53rp6aJXUqwDKwIIPQgjBB92K8rGwihUJDGkSDosahR+wDFBVXe8UX3qrDp8Z8Tjmx7887gj4LWdonZHyzxXV7f3FzNE6uhzgAqQwBLl2IyPDlqz6UCtHxfwtb6jAYLhfejj1kb5yn/AE6Gt5Sg5X4v7Lr+xYkRm4h8JYQTtv66DLJ+8e81B813BWr1LhyzuDzT2sErfOeJGP7SM0HGlK69/IXTPoNr90n4U/IXTPoNr90n4UHIVK69/IXTPoNr90n4U/IXTPoNr90n4UHIVK69/IXTPoNr90n4U/IXTPoNr90n4UHIVK69/IXTPoNr90n4U/IXTPoNr90n4UHIVK69/IXTPoNr90n4U/IXTPoNr90n4UHIVK69/IXTPoNr90n4U/IXTPoNr90n4UHIVS3g7s6vtQKmOMxwnGZpQQmPqeMh+G3mRXS9pwfp8TB47O2Vh0YRJkfA42rd0Ec4I4MttMh7qAEu2DJK3ruR5+SjwUbD3kkmR0pQVl2maJex3ttq+nx99JChjliG5ZPSOQo3fIdhgbg8hAO+IxrGoarr7R2Qs5LK2DBp3cNjY+JZVzjqIx1OCTtkXpSgjcusadpcK27zwwLDGOWNnHPyjOCF9ZySD0BJOah3ZSr31/fa06skcv6GAN4ovLk+WwRBkbZ5x4VK9c7O9Ou7g3NxCZJTy5JkkAPKAB6IbAGB0GPHzqS2tskaLHGqoigBVUAAAdAANgKD1pSlApSlApStBxrxXDpts1xNufVjjHrO3gB5DxJ8B57Ahv6VSWl6PrWtj5TcXTWVq28UcfMOZTjBCgqWU+DuST1AwRWTfcHavpSm60++ku1QZe3lBOVHXCliG2+byt5ZNBclKj/A3FcWpWq3MY5T6skZOSjjqufEbgg+II6HIEgoFKUoFKUoFKUoFKUoFKUoFKUoFKUoIrxvx1BpjW4nSRlmcguqnlQAbsT7RyR6I3xk+ABklndpKiyxMro4BVlOQQehBrG1zR4buF7e4QPG43B8PIg9QR5iqG0Xis6DfzWazG8sVf0gvrRk9cezzqdiAeViPA7AOiKViaVqcVzEk8DrJG4yrL0P+oIOxB3BBBrLoFKUoFKUoFKUoFU3xdZ/zhxLbWc28FvFzlD0bYyHbx5jyKfctXJVXdqej3FvdW+t2SGR4Byzxj2o/S9LbcjlYqTvj0T4E0FoAV+1EtD7SNNuYRL8qiiOPSSZ1R1PiCGIz8RkVDuNu1Lvz8g0cPPcS+h3qA4XOx7vO5OPb2VRvk+AfHY04/nTWVh/qO9JUD1f62ULjHhjOPcBU/seN7GW7lslnUTxty8rbBiBuIz0Yg5BHXIO3jUAmReG9HZQytfXB2I+fjGR5pEp8erHw5tvzhnsbgl05flvOt5KTKZFJ5o+b1UIOzbbkEZyWwehoLipVOpruraGQl+hvrEHAuE3kQZwOYnf7H8SAH2q3LK5EkaSAMA6qwDghgGAIDA7g79D0oPalKUClKUClKUClK/GYDc7UH7XzJIFBZiAAMkk4AA8SfCsfVbh44ZZIo+9dEZljBxzkDIUHBwT06VVP5KarrX6TU5jZ2x3S1jHpHxUyA9CDg+nk7Ecq5oNpxB2qhpfkmkQm9uT7Sg90vhnPtgHG+Qu/rVHNQn1PRLk38vPcWt0Va5Qtzd3IwAK56Ar6qsAFICqQMDGd2H6h8llutHuESO4jcsrAAGQD1gTgFsDDKTuVY+Aq3Lq3SRGjkVXRgVZWGQQdiCD1FBVfFnaG18IrDRSXnuVy8oyO5Q9cn2WA6t7PhliMSnhTs8tLSya0ZFm70D5Q7jeQ/8ANVU+qB069SSa81vh664euTqGnjvrJtpYm3KLn1WO55c+rJ1GwbPtW3wrxLb38C3Fu2VOzKfWRvFXHgR+w9RkUFbaTw1qOjagiWKtc2Fy+GRj/V7bsx9llUev0YDBGcVcNKUClKUClKUClKUClKUER1bsz0q4cySWiByckxs6Z8yQjAEnzxmtrovDtlYI3yeGOBQPTfxIG/pu2WIHXc1ua1nE2jLeWstq7vGsq8paM4bGQcbg7HGCPEEjxoKcsdNPEuo3FxKZEsIFMUXLsSTnlxkY5j/WHY49BTkVtebV9C651HTl8d+9iUftKgf4lwPYzVkcIcOx2FpFaxbhB6TYwXY7s564yfDJwMDwrc0Gs4f1eO9to7mNWEcq5CyLg43BBHT7RkHwJFantP1X5Npd3KCQxjKKR15pCIwR7xzZ+ypOiAAAAADYAdB8KqT+ULds0NnYxAmS4myFB68oCKp+LSDr82glvZJDKulWzTu8jyAyZdix5WYlAC3QcnLt8akOv6otrbTXLjKxRs5GcZ5QSFHvJ2+2qysu0S90+NIb/SJo4okVe8g3QKoCjGxToPn1qe03tSs73TGgtWk72V0DI6FSqg85JIyp3ULgMetBYNv2i2v83x6lKssUMjlACvM2QWX2Sdsqd/dWnk7btKHQzn4R/iRWp7T9H+TcNwQeMPycN+tjDH7WY1YfDcMJtLZ+SMc0ER9VfFFNBDrLtu0+WWOFIrrmkdUUlI8ZYhQT+kzjJ8qsi7nEaPIeiKWPwAz/AKV5pPCCFDR5PQAjNabtFuu60u+fOP6PIoPvdSg/e1BDezvtaN9dm2uIkg7xc25Uk8xGeZWJ2JONiAPVYbkitx20aE91prtEWDwETAKSOYL6wIHXC+kPHKjHWoO/A7y8P2Nzb5F3bK08ZX1mVpGlKjG5YZDL7xgetVkdm3Fy6nZLKcd6voTp5NjqB81huPtHgaD17N+JRqFhDOSDIBySjykTAPw5hhseTCpPVL8GMdI12fTW2trvDwZ6AnJjxv8ArxeZKrV0UFS9tOhSQvBrVptNbsolx4rn0WOOoGSh81byFWLwxrkd7axXUXqyLnHirDZlPvDAivmPVrO7aa0WWKZgmJo1IYcr5UhsbeYI6jbOMior2X8HXWmy3kTOjWbPzQjOXzt6RwMDK4U+ZTYAdQn8kYYFWAIIIIIyCDsQR4io/wALcF2mnvO9shUzsC2TkKB0RB4KCSfPfrgACRUoFKUoFKUoFKUoFKUoFKUoFKUoFKUoFU7qf9N4rhj6x2UYZvLKr3gI9/eSIP8ADVxVjJp8IlMwijEpHKZAo5yCQSC2MkZAOPcKDJqlu0eyjudf02zSNARiSUhQCw5i7KxG5wkR69OarpqDaZwTKmtT6pLJG6PGVjUZ5kOEQZztjkU7g9W6UHj26JnR5z5PEf8AzFH+tR3hPsc06eztriQ3BaWGKRh3igAuisQMLnGSfGpl2s6ZJc6VcQwrzyMYuVcgZxNGTuxA6A+NQvR9W4kgt4beHTrYrFGkYLyKSQihQTicb7UEq0Tso061mjuIkk7yNuZS0hIz8OhrH7drvk0eZc47x4kH+cOf3Ia1i6vxU3/2Nkn+If8Avmtj2t8NXeo2trbwKvN3oklJYBUxGy+eTu56ZoNNonCGuy20MT6jHaQrEiosCZcKFAHMwCHmx5NWiudMk4av4LhZHms7gd3Ozdc5y2QNuYD018Thx5mr4RQAAOgrC1rR4LuIwXMYkjJUlTnqpDA5GCNx/wAx0NBAe2TQGu7SC+s8vPbsskRi9JnRypymPWIPK49wbzrXjhrW9WH/AIjcCytj1gg9Zh4hsE9R4Mxx82rUsLKOGNYokCRoMKqjAA8hWRQRzhLgiy04f0aLDkYaVzzSMNsgt4AkA8qgDI6VI6UoFKUoFKUoFKUoFKUoP//Z"/>
          <p:cNvSpPr>
            <a:spLocks noChangeAspect="1" noChangeArrowheads="1"/>
          </p:cNvSpPr>
          <p:nvPr/>
        </p:nvSpPr>
        <p:spPr bwMode="auto">
          <a:xfrm>
            <a:off x="1259681" y="748904"/>
            <a:ext cx="228600" cy="228601"/>
          </a:xfrm>
          <a:prstGeom prst="rect">
            <a:avLst/>
          </a:prstGeom>
          <a:noFill/>
        </p:spPr>
        <p:txBody>
          <a:bodyPr vert="horz" wrap="square" lIns="68580" tIns="34290" rIns="68580" bIns="34290" numCol="1" anchor="t" anchorCtr="0" compatLnSpc="1">
            <a:prstTxWarp prst="textNoShape">
              <a:avLst/>
            </a:prstTxWarp>
          </a:bodyPr>
          <a:lstStyle/>
          <a:p>
            <a:endParaRPr lang="en-US" sz="975"/>
          </a:p>
        </p:txBody>
      </p:sp>
      <p:pic>
        <p:nvPicPr>
          <p:cNvPr id="56327" name="Picture 7"/>
          <p:cNvPicPr>
            <a:picLocks noChangeAspect="1" noChangeArrowheads="1"/>
          </p:cNvPicPr>
          <p:nvPr/>
        </p:nvPicPr>
        <p:blipFill>
          <a:blip r:embed="rId5" cstate="print"/>
          <a:srcRect/>
          <a:stretch>
            <a:fillRect/>
          </a:stretch>
        </p:blipFill>
        <p:spPr bwMode="auto">
          <a:xfrm>
            <a:off x="6572251" y="4686302"/>
            <a:ext cx="1053529" cy="992981"/>
          </a:xfrm>
          <a:prstGeom prst="rect">
            <a:avLst/>
          </a:prstGeom>
          <a:noFill/>
          <a:ln w="9525">
            <a:noFill/>
            <a:miter lim="800000"/>
            <a:headEnd/>
            <a:tailEnd/>
          </a:ln>
        </p:spPr>
      </p:pic>
      <p:pic>
        <p:nvPicPr>
          <p:cNvPr id="56328" name="Picture 8"/>
          <p:cNvPicPr>
            <a:picLocks noChangeAspect="1" noChangeArrowheads="1"/>
          </p:cNvPicPr>
          <p:nvPr/>
        </p:nvPicPr>
        <p:blipFill>
          <a:blip r:embed="rId6" cstate="print"/>
          <a:srcRect/>
          <a:stretch>
            <a:fillRect/>
          </a:stretch>
        </p:blipFill>
        <p:spPr bwMode="auto">
          <a:xfrm>
            <a:off x="4914900" y="4457700"/>
            <a:ext cx="1543050" cy="1100470"/>
          </a:xfrm>
          <a:prstGeom prst="rect">
            <a:avLst/>
          </a:prstGeom>
          <a:noFill/>
          <a:ln w="9525">
            <a:noFill/>
            <a:miter lim="800000"/>
            <a:headEnd/>
            <a:tailEnd/>
          </a:ln>
        </p:spPr>
      </p:pic>
      <p:pic>
        <p:nvPicPr>
          <p:cNvPr id="17" name="Picture 18" descr="Raad Gharaibeh, Ph.D."/>
          <p:cNvPicPr>
            <a:picLocks noChangeAspect="1" noChangeArrowheads="1"/>
          </p:cNvPicPr>
          <p:nvPr/>
        </p:nvPicPr>
        <p:blipFill>
          <a:blip r:embed="rId7" cstate="print"/>
          <a:srcRect/>
          <a:stretch>
            <a:fillRect/>
          </a:stretch>
        </p:blipFill>
        <p:spPr bwMode="auto">
          <a:xfrm>
            <a:off x="1375751" y="3371850"/>
            <a:ext cx="914400" cy="1092708"/>
          </a:xfrm>
          <a:prstGeom prst="rect">
            <a:avLst/>
          </a:prstGeom>
          <a:noFill/>
        </p:spPr>
      </p:pic>
      <p:sp>
        <p:nvSpPr>
          <p:cNvPr id="18" name="Rectangle 17"/>
          <p:cNvSpPr/>
          <p:nvPr/>
        </p:nvSpPr>
        <p:spPr>
          <a:xfrm>
            <a:off x="1143000" y="3074560"/>
            <a:ext cx="1176925" cy="253916"/>
          </a:xfrm>
          <a:prstGeom prst="rect">
            <a:avLst/>
          </a:prstGeom>
        </p:spPr>
        <p:txBody>
          <a:bodyPr wrap="none" anchor="ctr">
            <a:spAutoFit/>
          </a:bodyPr>
          <a:lstStyle/>
          <a:p>
            <a:r>
              <a:rPr lang="en-US" sz="1050" dirty="0" err="1">
                <a:solidFill>
                  <a:srgbClr val="FF0000"/>
                </a:solidFill>
                <a:latin typeface="Arial" pitchFamily="34" charset="0"/>
                <a:cs typeface="Arial" pitchFamily="34" charset="0"/>
              </a:rPr>
              <a:t>Raad</a:t>
            </a:r>
            <a:r>
              <a:rPr lang="en-US" sz="1050" dirty="0">
                <a:solidFill>
                  <a:srgbClr val="FF0000"/>
                </a:solidFill>
                <a:latin typeface="Arial" pitchFamily="34" charset="0"/>
                <a:cs typeface="Arial" pitchFamily="34" charset="0"/>
              </a:rPr>
              <a:t> </a:t>
            </a:r>
            <a:r>
              <a:rPr lang="en-US" sz="1050" dirty="0" err="1">
                <a:solidFill>
                  <a:srgbClr val="FF0000"/>
                </a:solidFill>
                <a:latin typeface="Arial" pitchFamily="34" charset="0"/>
                <a:cs typeface="Arial" pitchFamily="34" charset="0"/>
              </a:rPr>
              <a:t>Gharaibeh</a:t>
            </a:r>
            <a:endParaRPr lang="en-US" sz="1050" dirty="0">
              <a:solidFill>
                <a:srgbClr val="FF0000"/>
              </a:solidFill>
              <a:latin typeface="Arial" pitchFamily="34" charset="0"/>
              <a:cs typeface="Arial" pitchFamily="34" charset="0"/>
            </a:endParaRPr>
          </a:p>
        </p:txBody>
      </p:sp>
      <p:sp>
        <p:nvSpPr>
          <p:cNvPr id="20" name="Rectangle 19"/>
          <p:cNvSpPr/>
          <p:nvPr/>
        </p:nvSpPr>
        <p:spPr>
          <a:xfrm>
            <a:off x="2347303" y="3000809"/>
            <a:ext cx="1071571" cy="415498"/>
          </a:xfrm>
          <a:prstGeom prst="rect">
            <a:avLst/>
          </a:prstGeom>
        </p:spPr>
        <p:txBody>
          <a:bodyPr wrap="square" anchor="ctr">
            <a:spAutoFit/>
          </a:bodyPr>
          <a:lstStyle/>
          <a:p>
            <a:r>
              <a:rPr lang="en-US" sz="1050" dirty="0">
                <a:solidFill>
                  <a:srgbClr val="FF0000"/>
                </a:solidFill>
                <a:latin typeface="Arial" pitchFamily="34" charset="0"/>
                <a:cs typeface="Arial" pitchFamily="34" charset="0"/>
              </a:rPr>
              <a:t>Jon </a:t>
            </a:r>
            <a:r>
              <a:rPr lang="en-US" sz="1050" dirty="0" err="1">
                <a:solidFill>
                  <a:srgbClr val="FF0000"/>
                </a:solidFill>
                <a:latin typeface="Arial" pitchFamily="34" charset="0"/>
                <a:cs typeface="Arial" pitchFamily="34" charset="0"/>
              </a:rPr>
              <a:t>McCafferty</a:t>
            </a:r>
            <a:endParaRPr lang="en-US" sz="1050" dirty="0">
              <a:solidFill>
                <a:srgbClr val="FF0000"/>
              </a:solidFill>
              <a:latin typeface="Arial" pitchFamily="34" charset="0"/>
              <a:cs typeface="Arial" pitchFamily="34" charset="0"/>
            </a:endParaRPr>
          </a:p>
        </p:txBody>
      </p:sp>
      <p:pic>
        <p:nvPicPr>
          <p:cNvPr id="21" name="Picture 5"/>
          <p:cNvPicPr>
            <a:picLocks noChangeAspect="1" noChangeArrowheads="1"/>
          </p:cNvPicPr>
          <p:nvPr/>
        </p:nvPicPr>
        <p:blipFill>
          <a:blip r:embed="rId8" cstate="print"/>
          <a:srcRect/>
          <a:stretch>
            <a:fillRect/>
          </a:stretch>
        </p:blipFill>
        <p:spPr bwMode="auto">
          <a:xfrm>
            <a:off x="2561622" y="3456210"/>
            <a:ext cx="638106" cy="848327"/>
          </a:xfrm>
          <a:prstGeom prst="rect">
            <a:avLst/>
          </a:prstGeom>
          <a:noFill/>
          <a:ln w="9525">
            <a:noFill/>
            <a:miter lim="800000"/>
            <a:headEnd/>
            <a:tailEnd/>
          </a:ln>
        </p:spPr>
      </p:pic>
      <p:pic>
        <p:nvPicPr>
          <p:cNvPr id="22" name="Picture 4" descr="Janelle C. Arthur"/>
          <p:cNvPicPr>
            <a:picLocks noChangeAspect="1" noChangeArrowheads="1"/>
          </p:cNvPicPr>
          <p:nvPr/>
        </p:nvPicPr>
        <p:blipFill>
          <a:blip r:embed="rId9" cstate="print"/>
          <a:srcRect/>
          <a:stretch>
            <a:fillRect/>
          </a:stretch>
        </p:blipFill>
        <p:spPr bwMode="auto">
          <a:xfrm>
            <a:off x="4904772" y="3341911"/>
            <a:ext cx="971550" cy="971549"/>
          </a:xfrm>
          <a:prstGeom prst="rect">
            <a:avLst/>
          </a:prstGeom>
          <a:noFill/>
        </p:spPr>
      </p:pic>
      <p:sp>
        <p:nvSpPr>
          <p:cNvPr id="23" name="TextBox 22"/>
          <p:cNvSpPr txBox="1"/>
          <p:nvPr/>
        </p:nvSpPr>
        <p:spPr>
          <a:xfrm flipH="1">
            <a:off x="4847624" y="3081601"/>
            <a:ext cx="1759163" cy="253916"/>
          </a:xfrm>
          <a:prstGeom prst="rect">
            <a:avLst/>
          </a:prstGeom>
          <a:noFill/>
        </p:spPr>
        <p:txBody>
          <a:bodyPr wrap="square" rtlCol="0" anchor="ctr">
            <a:spAutoFit/>
          </a:bodyPr>
          <a:lstStyle/>
          <a:p>
            <a:r>
              <a:rPr lang="en-US" sz="1050" dirty="0">
                <a:solidFill>
                  <a:srgbClr val="FF0000"/>
                </a:solidFill>
                <a:latin typeface="Arial" pitchFamily="34" charset="0"/>
                <a:cs typeface="Arial" pitchFamily="34" charset="0"/>
              </a:rPr>
              <a:t>Janelle Arthur</a:t>
            </a:r>
          </a:p>
        </p:txBody>
      </p:sp>
      <p:pic>
        <p:nvPicPr>
          <p:cNvPr id="24" name="Picture 2" descr="Marcus Muehlbauer"/>
          <p:cNvPicPr>
            <a:picLocks noChangeAspect="1" noChangeArrowheads="1"/>
          </p:cNvPicPr>
          <p:nvPr/>
        </p:nvPicPr>
        <p:blipFill>
          <a:blip r:embed="rId10" cstate="print"/>
          <a:srcRect/>
          <a:stretch>
            <a:fillRect/>
          </a:stretch>
        </p:blipFill>
        <p:spPr bwMode="auto">
          <a:xfrm>
            <a:off x="3647474" y="3341909"/>
            <a:ext cx="892397" cy="1028700"/>
          </a:xfrm>
          <a:prstGeom prst="rect">
            <a:avLst/>
          </a:prstGeom>
          <a:noFill/>
        </p:spPr>
      </p:pic>
      <p:sp>
        <p:nvSpPr>
          <p:cNvPr id="25" name="Rectangle 24"/>
          <p:cNvSpPr/>
          <p:nvPr/>
        </p:nvSpPr>
        <p:spPr>
          <a:xfrm>
            <a:off x="3476023" y="3099537"/>
            <a:ext cx="1303562" cy="253916"/>
          </a:xfrm>
          <a:prstGeom prst="rect">
            <a:avLst/>
          </a:prstGeom>
        </p:spPr>
        <p:txBody>
          <a:bodyPr wrap="none" anchor="ctr">
            <a:spAutoFit/>
          </a:bodyPr>
          <a:lstStyle/>
          <a:p>
            <a:r>
              <a:rPr lang="en-US" sz="1050" dirty="0">
                <a:solidFill>
                  <a:srgbClr val="FF0000"/>
                </a:solidFill>
                <a:latin typeface="Arial" pitchFamily="34" charset="0"/>
                <a:cs typeface="Arial" pitchFamily="34" charset="0"/>
              </a:rPr>
              <a:t>Marcus </a:t>
            </a:r>
            <a:r>
              <a:rPr lang="en-US" sz="1050" dirty="0" err="1">
                <a:solidFill>
                  <a:srgbClr val="FF0000"/>
                </a:solidFill>
                <a:latin typeface="Arial" pitchFamily="34" charset="0"/>
                <a:cs typeface="Arial" pitchFamily="34" charset="0"/>
              </a:rPr>
              <a:t>Muhlbauer</a:t>
            </a:r>
            <a:endParaRPr lang="en-US" sz="1050" dirty="0">
              <a:solidFill>
                <a:srgbClr val="FF0000"/>
              </a:solidFill>
              <a:latin typeface="Arial" pitchFamily="34" charset="0"/>
              <a:cs typeface="Arial" pitchFamily="34" charset="0"/>
            </a:endParaRPr>
          </a:p>
        </p:txBody>
      </p:sp>
      <p:pic>
        <p:nvPicPr>
          <p:cNvPr id="26" name="Picture 4" descr="http://endeavors.unc.edu/sites/default/files/imagecache/display/photos/christian_jobin_donn_young_web.jpg"/>
          <p:cNvPicPr>
            <a:picLocks noChangeAspect="1" noChangeArrowheads="1"/>
          </p:cNvPicPr>
          <p:nvPr/>
        </p:nvPicPr>
        <p:blipFill>
          <a:blip r:embed="rId11" cstate="print"/>
          <a:srcRect/>
          <a:stretch>
            <a:fillRect/>
          </a:stretch>
        </p:blipFill>
        <p:spPr bwMode="auto">
          <a:xfrm>
            <a:off x="6047772" y="3341909"/>
            <a:ext cx="1377108" cy="914400"/>
          </a:xfrm>
          <a:prstGeom prst="rect">
            <a:avLst/>
          </a:prstGeom>
          <a:noFill/>
        </p:spPr>
      </p:pic>
      <p:sp>
        <p:nvSpPr>
          <p:cNvPr id="27" name="Rectangle 26"/>
          <p:cNvSpPr/>
          <p:nvPr/>
        </p:nvSpPr>
        <p:spPr>
          <a:xfrm>
            <a:off x="6219222" y="3099537"/>
            <a:ext cx="1079142" cy="253916"/>
          </a:xfrm>
          <a:prstGeom prst="rect">
            <a:avLst/>
          </a:prstGeom>
        </p:spPr>
        <p:txBody>
          <a:bodyPr wrap="none" anchor="ctr">
            <a:spAutoFit/>
          </a:bodyPr>
          <a:lstStyle/>
          <a:p>
            <a:r>
              <a:rPr lang="en-US" sz="1050" dirty="0">
                <a:solidFill>
                  <a:srgbClr val="FF0000"/>
                </a:solidFill>
                <a:latin typeface="Arial" pitchFamily="34" charset="0"/>
                <a:cs typeface="Arial" pitchFamily="34" charset="0"/>
              </a:rPr>
              <a:t>Christian </a:t>
            </a:r>
            <a:r>
              <a:rPr lang="en-US" sz="1050" dirty="0" err="1">
                <a:solidFill>
                  <a:srgbClr val="FF0000"/>
                </a:solidFill>
                <a:latin typeface="Arial" pitchFamily="34" charset="0"/>
                <a:cs typeface="Arial" pitchFamily="34" charset="0"/>
              </a:rPr>
              <a:t>Jobin</a:t>
            </a:r>
            <a:endParaRPr lang="en-US" sz="1050" dirty="0">
              <a:solidFill>
                <a:srgbClr val="FF0000"/>
              </a:solidFill>
              <a:latin typeface="Arial" pitchFamily="34" charset="0"/>
              <a:cs typeface="Arial" pitchFamily="34" charset="0"/>
            </a:endParaRPr>
          </a:p>
        </p:txBody>
      </p:sp>
      <p:pic>
        <p:nvPicPr>
          <p:cNvPr id="15362" name="Picture 2" descr="gordon-larsen_penny_2011"/>
          <p:cNvPicPr>
            <a:picLocks noChangeAspect="1" noChangeArrowheads="1"/>
          </p:cNvPicPr>
          <p:nvPr/>
        </p:nvPicPr>
        <p:blipFill>
          <a:blip r:embed="rId12" cstate="print"/>
          <a:srcRect/>
          <a:stretch>
            <a:fillRect/>
          </a:stretch>
        </p:blipFill>
        <p:spPr bwMode="auto">
          <a:xfrm>
            <a:off x="6400801" y="2228850"/>
            <a:ext cx="678656" cy="821532"/>
          </a:xfrm>
          <a:prstGeom prst="rect">
            <a:avLst/>
          </a:prstGeom>
          <a:noFill/>
        </p:spPr>
      </p:pic>
      <p:sp>
        <p:nvSpPr>
          <p:cNvPr id="28" name="Rectangle 27"/>
          <p:cNvSpPr/>
          <p:nvPr/>
        </p:nvSpPr>
        <p:spPr>
          <a:xfrm>
            <a:off x="6000751" y="1943101"/>
            <a:ext cx="1513556" cy="253916"/>
          </a:xfrm>
          <a:prstGeom prst="rect">
            <a:avLst/>
          </a:prstGeom>
        </p:spPr>
        <p:txBody>
          <a:bodyPr wrap="none">
            <a:spAutoFit/>
          </a:bodyPr>
          <a:lstStyle/>
          <a:p>
            <a:r>
              <a:rPr lang="en-US" sz="1050" dirty="0">
                <a:solidFill>
                  <a:srgbClr val="FF0000"/>
                </a:solidFill>
                <a:latin typeface="Arial" pitchFamily="34" charset="0"/>
                <a:cs typeface="Arial" pitchFamily="34" charset="0"/>
              </a:rPr>
              <a:t>Penny Gordon-Larsen</a:t>
            </a:r>
          </a:p>
        </p:txBody>
      </p:sp>
      <p:pic>
        <p:nvPicPr>
          <p:cNvPr id="15364" name="Picture 4" descr="howard_annie_green_2007"/>
          <p:cNvPicPr>
            <a:picLocks noChangeAspect="1" noChangeArrowheads="1"/>
          </p:cNvPicPr>
          <p:nvPr/>
        </p:nvPicPr>
        <p:blipFill>
          <a:blip r:embed="rId13" cstate="print"/>
          <a:srcRect/>
          <a:stretch>
            <a:fillRect/>
          </a:stretch>
        </p:blipFill>
        <p:spPr bwMode="auto">
          <a:xfrm>
            <a:off x="4972051" y="2171700"/>
            <a:ext cx="678656" cy="821532"/>
          </a:xfrm>
          <a:prstGeom prst="rect">
            <a:avLst/>
          </a:prstGeom>
          <a:noFill/>
        </p:spPr>
      </p:pic>
      <p:sp>
        <p:nvSpPr>
          <p:cNvPr id="29" name="Rectangle 28"/>
          <p:cNvSpPr/>
          <p:nvPr/>
        </p:nvSpPr>
        <p:spPr>
          <a:xfrm>
            <a:off x="4551151" y="1940868"/>
            <a:ext cx="1446230" cy="253916"/>
          </a:xfrm>
          <a:prstGeom prst="rect">
            <a:avLst/>
          </a:prstGeom>
        </p:spPr>
        <p:txBody>
          <a:bodyPr wrap="none">
            <a:spAutoFit/>
          </a:bodyPr>
          <a:lstStyle/>
          <a:p>
            <a:r>
              <a:rPr lang="en-US" sz="1050" dirty="0">
                <a:solidFill>
                  <a:srgbClr val="FF0000"/>
                </a:solidFill>
                <a:latin typeface="Arial" pitchFamily="34" charset="0"/>
                <a:cs typeface="Arial" pitchFamily="34" charset="0"/>
              </a:rPr>
              <a:t>Annie Green Howard</a:t>
            </a:r>
          </a:p>
        </p:txBody>
      </p:sp>
      <p:pic>
        <p:nvPicPr>
          <p:cNvPr id="2" name="Picture 1"/>
          <p:cNvPicPr>
            <a:picLocks noChangeAspect="1"/>
          </p:cNvPicPr>
          <p:nvPr/>
        </p:nvPicPr>
        <p:blipFill>
          <a:blip r:embed="rId14" cstate="print"/>
          <a:stretch>
            <a:fillRect/>
          </a:stretch>
        </p:blipFill>
        <p:spPr>
          <a:xfrm>
            <a:off x="3506091" y="2213284"/>
            <a:ext cx="935831" cy="781694"/>
          </a:xfrm>
          <a:prstGeom prst="rect">
            <a:avLst/>
          </a:prstGeom>
        </p:spPr>
      </p:pic>
      <p:sp>
        <p:nvSpPr>
          <p:cNvPr id="30" name="Rectangle 29"/>
          <p:cNvSpPr/>
          <p:nvPr/>
        </p:nvSpPr>
        <p:spPr>
          <a:xfrm>
            <a:off x="3320478" y="1955885"/>
            <a:ext cx="1175322" cy="253916"/>
          </a:xfrm>
          <a:prstGeom prst="rect">
            <a:avLst/>
          </a:prstGeom>
        </p:spPr>
        <p:txBody>
          <a:bodyPr wrap="none">
            <a:spAutoFit/>
          </a:bodyPr>
          <a:lstStyle/>
          <a:p>
            <a:r>
              <a:rPr lang="en-US" sz="1050" dirty="0">
                <a:solidFill>
                  <a:srgbClr val="FF0000"/>
                </a:solidFill>
                <a:latin typeface="Arial" pitchFamily="34" charset="0"/>
                <a:cs typeface="Arial" pitchFamily="34" charset="0"/>
              </a:rPr>
              <a:t>Kathryn </a:t>
            </a:r>
            <a:r>
              <a:rPr lang="en-US" sz="1050" dirty="0" err="1">
                <a:solidFill>
                  <a:srgbClr val="FF0000"/>
                </a:solidFill>
                <a:latin typeface="Arial" pitchFamily="34" charset="0"/>
                <a:cs typeface="Arial" pitchFamily="34" charset="0"/>
              </a:rPr>
              <a:t>Winglee</a:t>
            </a:r>
            <a:endParaRPr lang="en-US" sz="1050" dirty="0">
              <a:solidFill>
                <a:srgbClr val="FF0000"/>
              </a:solidFill>
              <a:latin typeface="Arial" pitchFamily="34" charset="0"/>
              <a:cs typeface="Arial" pitchFamily="34" charset="0"/>
            </a:endParaRPr>
          </a:p>
        </p:txBody>
      </p:sp>
      <p:sp>
        <p:nvSpPr>
          <p:cNvPr id="31" name="TextBox 10"/>
          <p:cNvSpPr txBox="1">
            <a:spLocks noChangeArrowheads="1"/>
          </p:cNvSpPr>
          <p:nvPr/>
        </p:nvSpPr>
        <p:spPr bwMode="auto">
          <a:xfrm>
            <a:off x="5410201" y="982495"/>
            <a:ext cx="3270447" cy="1126462"/>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pPr>
            <a:r>
              <a:rPr lang="en-US" sz="1050" u="sng" dirty="0">
                <a:latin typeface="Arial"/>
                <a:cs typeface="Arial"/>
              </a:rPr>
              <a:t>USC</a:t>
            </a:r>
            <a:r>
              <a:rPr lang="en-US" sz="1050" dirty="0">
                <a:latin typeface="Arial"/>
                <a:cs typeface="Arial"/>
              </a:rPr>
              <a:t>		</a:t>
            </a:r>
            <a:r>
              <a:rPr lang="en-US" sz="1050" u="sng" dirty="0">
                <a:latin typeface="Arial"/>
                <a:cs typeface="Arial"/>
              </a:rPr>
              <a:t>Vanderbilt University</a:t>
            </a:r>
          </a:p>
          <a:p>
            <a:pPr>
              <a:lnSpc>
                <a:spcPct val="90000"/>
              </a:lnSpc>
              <a:spcBef>
                <a:spcPct val="20000"/>
              </a:spcBef>
            </a:pPr>
            <a:r>
              <a:rPr lang="en-US" sz="1050" dirty="0">
                <a:latin typeface="Arial"/>
                <a:cs typeface="Arial"/>
              </a:rPr>
              <a:t>Tanya L </a:t>
            </a:r>
            <a:r>
              <a:rPr lang="en-US" sz="1050" dirty="0" err="1">
                <a:latin typeface="Arial"/>
                <a:cs typeface="Arial"/>
              </a:rPr>
              <a:t>Alderete</a:t>
            </a:r>
            <a:r>
              <a:rPr lang="en-US" sz="1050" dirty="0">
                <a:latin typeface="Arial"/>
                <a:cs typeface="Arial"/>
              </a:rPr>
              <a:t>	Martha J. </a:t>
            </a:r>
            <a:r>
              <a:rPr lang="en-US" sz="1050" dirty="0" err="1">
                <a:latin typeface="Arial"/>
                <a:cs typeface="Arial"/>
              </a:rPr>
              <a:t>Shrubsole</a:t>
            </a:r>
            <a:endParaRPr lang="en-US" sz="1050" dirty="0">
              <a:latin typeface="Arial"/>
              <a:cs typeface="Arial"/>
            </a:endParaRPr>
          </a:p>
          <a:p>
            <a:pPr>
              <a:lnSpc>
                <a:spcPct val="90000"/>
              </a:lnSpc>
              <a:spcBef>
                <a:spcPct val="20000"/>
              </a:spcBef>
            </a:pPr>
            <a:r>
              <a:rPr lang="en-US" sz="1050" dirty="0">
                <a:latin typeface="Arial"/>
                <a:cs typeface="Arial"/>
              </a:rPr>
              <a:t>Michael Goran</a:t>
            </a:r>
          </a:p>
          <a:p>
            <a:pPr>
              <a:lnSpc>
                <a:spcPct val="90000"/>
              </a:lnSpc>
              <a:spcBef>
                <a:spcPct val="20000"/>
              </a:spcBef>
            </a:pPr>
            <a:r>
              <a:rPr lang="en-US" sz="1050" dirty="0">
                <a:latin typeface="Arial"/>
                <a:cs typeface="Arial"/>
              </a:rPr>
              <a:t>Emily Noble</a:t>
            </a:r>
          </a:p>
          <a:p>
            <a:pPr>
              <a:lnSpc>
                <a:spcPct val="90000"/>
              </a:lnSpc>
              <a:spcBef>
                <a:spcPct val="20000"/>
              </a:spcBef>
            </a:pPr>
            <a:r>
              <a:rPr lang="en-US" sz="1050" dirty="0">
                <a:latin typeface="Arial"/>
                <a:cs typeface="Arial"/>
              </a:rPr>
              <a:t>Scott </a:t>
            </a:r>
            <a:r>
              <a:rPr lang="en-US" sz="1050" dirty="0" err="1">
                <a:latin typeface="Arial"/>
                <a:cs typeface="Arial"/>
              </a:rPr>
              <a:t>Kanoski</a:t>
            </a:r>
            <a:endParaRPr lang="en-US" sz="1050" dirty="0">
              <a:latin typeface="Arial"/>
              <a:cs typeface="Arial"/>
            </a:endParaRPr>
          </a:p>
          <a:p>
            <a:pPr>
              <a:lnSpc>
                <a:spcPct val="90000"/>
              </a:lnSpc>
              <a:spcBef>
                <a:spcPct val="20000"/>
              </a:spcBef>
            </a:pPr>
            <a:endParaRPr lang="en-US" sz="1050" dirty="0">
              <a:latin typeface="Arial"/>
              <a:cs typeface="Arial"/>
            </a:endParaRPr>
          </a:p>
        </p:txBody>
      </p:sp>
      <p:pic>
        <p:nvPicPr>
          <p:cNvPr id="5122" name="Picture 2" descr="Arthritis Foundation Logo">
            <a:extLst>
              <a:ext uri="{FF2B5EF4-FFF2-40B4-BE49-F238E27FC236}">
                <a16:creationId xmlns:a16="http://schemas.microsoft.com/office/drawing/2014/main" id="{3572E2FF-D503-472E-A79A-BA21E97ADB3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3977" y="5883772"/>
            <a:ext cx="20955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858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230D54-64E0-48D3-A96E-2B89301041A9}"/>
              </a:ext>
            </a:extLst>
          </p:cNvPr>
          <p:cNvSpPr/>
          <p:nvPr/>
        </p:nvSpPr>
        <p:spPr>
          <a:xfrm>
            <a:off x="59760" y="5609578"/>
            <a:ext cx="9574530" cy="577081"/>
          </a:xfrm>
          <a:prstGeom prst="rect">
            <a:avLst/>
          </a:prstGeom>
        </p:spPr>
        <p:txBody>
          <a:bodyPr wrap="square">
            <a:spAutoFit/>
          </a:bodyPr>
          <a:lstStyle/>
          <a:p>
            <a:r>
              <a:rPr lang="en-US" sz="900" dirty="0"/>
              <a:t>An Aberrant Microbiota is not Strongly Associated with Incidental Colonic Diverticulosis  </a:t>
            </a:r>
            <a:r>
              <a:rPr lang="en-US" sz="900" dirty="0" err="1"/>
              <a:t>Roshonda</a:t>
            </a:r>
            <a:r>
              <a:rPr lang="en-US" sz="900" dirty="0"/>
              <a:t> B. Jones, Anthony A. Fodor, Anne F. Peery, Matthew C. B. </a:t>
            </a:r>
            <a:r>
              <a:rPr lang="en-US" sz="900" dirty="0" err="1"/>
              <a:t>Tsilimigras</a:t>
            </a:r>
            <a:r>
              <a:rPr lang="en-US" sz="900" dirty="0"/>
              <a:t>, Kathryn </a:t>
            </a:r>
            <a:r>
              <a:rPr lang="en-US" sz="900" dirty="0" err="1"/>
              <a:t>Winglee</a:t>
            </a:r>
            <a:r>
              <a:rPr lang="en-US" sz="900" dirty="0"/>
              <a:t>, Amber </a:t>
            </a:r>
            <a:r>
              <a:rPr lang="en-US" sz="900" dirty="0" err="1"/>
              <a:t>McCoy,Michael</a:t>
            </a:r>
            <a:r>
              <a:rPr lang="en-US" sz="900" dirty="0"/>
              <a:t> </a:t>
            </a:r>
            <a:r>
              <a:rPr lang="en-US" sz="900" dirty="0" err="1"/>
              <a:t>Sioda</a:t>
            </a:r>
            <a:r>
              <a:rPr lang="en-US" sz="900" dirty="0"/>
              <a:t> ,Robert S. Sandler, Temitope O. </a:t>
            </a:r>
            <a:r>
              <a:rPr lang="en-US" sz="900" dirty="0" err="1"/>
              <a:t>Keku</a:t>
            </a:r>
            <a:r>
              <a:rPr lang="en-US" sz="900" dirty="0"/>
              <a:t>.  Scientific Reports.  2018.</a:t>
            </a:r>
          </a:p>
          <a:p>
            <a:endParaRPr lang="en-US" sz="1350" dirty="0"/>
          </a:p>
        </p:txBody>
      </p:sp>
      <p:pic>
        <p:nvPicPr>
          <p:cNvPr id="3" name="Picture 2" descr="Image result for roshonda jones">
            <a:extLst>
              <a:ext uri="{FF2B5EF4-FFF2-40B4-BE49-F238E27FC236}">
                <a16:creationId xmlns:a16="http://schemas.microsoft.com/office/drawing/2014/main" id="{3CEE590D-4EB5-4F12-BE0E-778D2EA0FF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5516" y="1481044"/>
            <a:ext cx="909442" cy="9755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C0141-897C-47F8-A6A4-E8F7F24BF34A}"/>
              </a:ext>
            </a:extLst>
          </p:cNvPr>
          <p:cNvSpPr txBox="1"/>
          <p:nvPr/>
        </p:nvSpPr>
        <p:spPr>
          <a:xfrm>
            <a:off x="6237963" y="1673463"/>
            <a:ext cx="2475101" cy="507831"/>
          </a:xfrm>
          <a:prstGeom prst="rect">
            <a:avLst/>
          </a:prstGeom>
          <a:noFill/>
        </p:spPr>
        <p:txBody>
          <a:bodyPr wrap="none" rtlCol="0">
            <a:spAutoFit/>
          </a:bodyPr>
          <a:lstStyle/>
          <a:p>
            <a:r>
              <a:rPr lang="en-US" sz="1350" dirty="0" err="1"/>
              <a:t>Roshonda</a:t>
            </a:r>
            <a:r>
              <a:rPr lang="en-US" sz="1350" dirty="0"/>
              <a:t> </a:t>
            </a:r>
            <a:r>
              <a:rPr lang="en-US" sz="1350" dirty="0" err="1"/>
              <a:t>Barner</a:t>
            </a:r>
            <a:r>
              <a:rPr lang="en-US" sz="1350" dirty="0"/>
              <a:t> Jones</a:t>
            </a:r>
          </a:p>
          <a:p>
            <a:r>
              <a:rPr lang="en-US" sz="1350" dirty="0"/>
              <a:t>University of Southern California</a:t>
            </a:r>
          </a:p>
        </p:txBody>
      </p:sp>
      <p:pic>
        <p:nvPicPr>
          <p:cNvPr id="5" name="Picture 4" descr="Keku">
            <a:extLst>
              <a:ext uri="{FF2B5EF4-FFF2-40B4-BE49-F238E27FC236}">
                <a16:creationId xmlns:a16="http://schemas.microsoft.com/office/drawing/2014/main" id="{BC4DA452-0507-4BDF-824D-464E445C9D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1741" y="2589137"/>
            <a:ext cx="864845" cy="10810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E7EA5F0-FE62-4008-BA1C-8DA8EF7F9B9A}"/>
              </a:ext>
            </a:extLst>
          </p:cNvPr>
          <p:cNvSpPr txBox="1"/>
          <p:nvPr/>
        </p:nvSpPr>
        <p:spPr>
          <a:xfrm>
            <a:off x="6239528" y="2708424"/>
            <a:ext cx="1290738" cy="507831"/>
          </a:xfrm>
          <a:prstGeom prst="rect">
            <a:avLst/>
          </a:prstGeom>
          <a:noFill/>
        </p:spPr>
        <p:txBody>
          <a:bodyPr wrap="none" rtlCol="0">
            <a:spAutoFit/>
          </a:bodyPr>
          <a:lstStyle/>
          <a:p>
            <a:r>
              <a:rPr lang="en-US" sz="1350" dirty="0" err="1"/>
              <a:t>Temitope</a:t>
            </a:r>
            <a:r>
              <a:rPr lang="en-US" sz="1350" dirty="0"/>
              <a:t> </a:t>
            </a:r>
            <a:r>
              <a:rPr lang="en-US" sz="1350" dirty="0" err="1"/>
              <a:t>Keku</a:t>
            </a:r>
            <a:endParaRPr lang="en-US" sz="1350" dirty="0"/>
          </a:p>
          <a:p>
            <a:r>
              <a:rPr lang="en-US" sz="1350" dirty="0"/>
              <a:t>UNC Chapel Hill</a:t>
            </a:r>
          </a:p>
        </p:txBody>
      </p:sp>
      <p:sp>
        <p:nvSpPr>
          <p:cNvPr id="7" name="TextBox 6">
            <a:extLst>
              <a:ext uri="{FF2B5EF4-FFF2-40B4-BE49-F238E27FC236}">
                <a16:creationId xmlns:a16="http://schemas.microsoft.com/office/drawing/2014/main" id="{464376F2-2421-4BC7-9468-7221DB7C3C6D}"/>
              </a:ext>
            </a:extLst>
          </p:cNvPr>
          <p:cNvSpPr txBox="1"/>
          <p:nvPr/>
        </p:nvSpPr>
        <p:spPr>
          <a:xfrm>
            <a:off x="328809" y="2308702"/>
            <a:ext cx="4204997" cy="50783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Biopsies from 226 case and 309 control obtained via</a:t>
            </a:r>
          </a:p>
          <a:p>
            <a:r>
              <a:rPr lang="en-US" sz="1350" dirty="0">
                <a:latin typeface="Arial" panose="020B0604020202020204" pitchFamily="34" charset="0"/>
                <a:cs typeface="Arial" panose="020B0604020202020204" pitchFamily="34" charset="0"/>
              </a:rPr>
              <a:t>colonoscopy </a:t>
            </a:r>
          </a:p>
        </p:txBody>
      </p:sp>
      <p:pic>
        <p:nvPicPr>
          <p:cNvPr id="1030" name="Picture 6" descr="Related image">
            <a:extLst>
              <a:ext uri="{FF2B5EF4-FFF2-40B4-BE49-F238E27FC236}">
                <a16:creationId xmlns:a16="http://schemas.microsoft.com/office/drawing/2014/main" id="{D8890627-632E-42B9-9D98-6AA16F530C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920" y="926622"/>
            <a:ext cx="1267379" cy="126737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A3BDC6C-F33A-4068-95EA-A08227827A95}"/>
              </a:ext>
            </a:extLst>
          </p:cNvPr>
          <p:cNvSpPr/>
          <p:nvPr/>
        </p:nvSpPr>
        <p:spPr>
          <a:xfrm>
            <a:off x="280269" y="5431939"/>
            <a:ext cx="7921147" cy="253916"/>
          </a:xfrm>
          <a:prstGeom prst="rect">
            <a:avLst/>
          </a:prstGeom>
        </p:spPr>
        <p:txBody>
          <a:bodyPr wrap="square">
            <a:spAutoFit/>
          </a:bodyPr>
          <a:lstStyle/>
          <a:p>
            <a:r>
              <a:rPr lang="en-US" sz="1050" dirty="0"/>
              <a:t>Image: https://www.merckmanuals.com/-/media/manual/professional/images/diverticulosis_high.jpg?la=en&amp;thn=0&amp;mw=350</a:t>
            </a:r>
          </a:p>
        </p:txBody>
      </p:sp>
      <p:cxnSp>
        <p:nvCxnSpPr>
          <p:cNvPr id="13" name="Straight Arrow Connector 12">
            <a:extLst>
              <a:ext uri="{FF2B5EF4-FFF2-40B4-BE49-F238E27FC236}">
                <a16:creationId xmlns:a16="http://schemas.microsoft.com/office/drawing/2014/main" id="{EED09EDB-6E46-4B8C-B326-7F28AB97F013}"/>
              </a:ext>
            </a:extLst>
          </p:cNvPr>
          <p:cNvCxnSpPr/>
          <p:nvPr/>
        </p:nvCxnSpPr>
        <p:spPr>
          <a:xfrm>
            <a:off x="2062097" y="2675090"/>
            <a:ext cx="0" cy="333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39F718D-A63D-4D92-809F-B2805F235E9C}"/>
              </a:ext>
            </a:extLst>
          </p:cNvPr>
          <p:cNvSpPr txBox="1"/>
          <p:nvPr/>
        </p:nvSpPr>
        <p:spPr>
          <a:xfrm>
            <a:off x="248956" y="3168303"/>
            <a:ext cx="4859151"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Microbial DNA extracted – PCR targeting the 16S rRNA gene</a:t>
            </a:r>
          </a:p>
        </p:txBody>
      </p:sp>
      <p:cxnSp>
        <p:nvCxnSpPr>
          <p:cNvPr id="18" name="Straight Arrow Connector 17">
            <a:extLst>
              <a:ext uri="{FF2B5EF4-FFF2-40B4-BE49-F238E27FC236}">
                <a16:creationId xmlns:a16="http://schemas.microsoft.com/office/drawing/2014/main" id="{A2A81A0F-CBFD-43BF-9800-447B7812B86D}"/>
              </a:ext>
            </a:extLst>
          </p:cNvPr>
          <p:cNvCxnSpPr/>
          <p:nvPr/>
        </p:nvCxnSpPr>
        <p:spPr>
          <a:xfrm>
            <a:off x="2058966" y="3465794"/>
            <a:ext cx="0" cy="333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4BC6582-9A35-47EE-A567-F6DAB4981334}"/>
              </a:ext>
            </a:extLst>
          </p:cNvPr>
          <p:cNvSpPr txBox="1"/>
          <p:nvPr/>
        </p:nvSpPr>
        <p:spPr>
          <a:xfrm>
            <a:off x="320980" y="3836879"/>
            <a:ext cx="3772186" cy="50783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Sequences generated via Illumina sequencing.</a:t>
            </a:r>
          </a:p>
          <a:p>
            <a:r>
              <a:rPr lang="en-US" sz="1350" dirty="0">
                <a:latin typeface="Arial" panose="020B0604020202020204" pitchFamily="34" charset="0"/>
                <a:cs typeface="Arial" panose="020B0604020202020204" pitchFamily="34" charset="0"/>
              </a:rPr>
              <a:t>Classified into a counts table</a:t>
            </a:r>
          </a:p>
        </p:txBody>
      </p:sp>
    </p:spTree>
    <p:extLst>
      <p:ext uri="{BB962C8B-B14F-4D97-AF65-F5344CB8AC3E}">
        <p14:creationId xmlns:p14="http://schemas.microsoft.com/office/powerpoint/2010/main" val="2281583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230D54-64E0-48D3-A96E-2B89301041A9}"/>
              </a:ext>
            </a:extLst>
          </p:cNvPr>
          <p:cNvSpPr/>
          <p:nvPr/>
        </p:nvSpPr>
        <p:spPr>
          <a:xfrm>
            <a:off x="59760" y="5609578"/>
            <a:ext cx="9574530" cy="577081"/>
          </a:xfrm>
          <a:prstGeom prst="rect">
            <a:avLst/>
          </a:prstGeom>
        </p:spPr>
        <p:txBody>
          <a:bodyPr wrap="square">
            <a:spAutoFit/>
          </a:bodyPr>
          <a:lstStyle/>
          <a:p>
            <a:r>
              <a:rPr lang="en-US" sz="900" dirty="0"/>
              <a:t>An Aberrant Microbiota is not Strongly Associated with Incidental Colonic Diverticulosis  </a:t>
            </a:r>
            <a:r>
              <a:rPr lang="en-US" sz="900" dirty="0" err="1"/>
              <a:t>Roshonda</a:t>
            </a:r>
            <a:r>
              <a:rPr lang="en-US" sz="900" dirty="0"/>
              <a:t> B. Jones, Anthony A. Fodor, Anne F. Peery, Matthew C. B. </a:t>
            </a:r>
            <a:r>
              <a:rPr lang="en-US" sz="900" dirty="0" err="1"/>
              <a:t>Tsilimigras</a:t>
            </a:r>
            <a:r>
              <a:rPr lang="en-US" sz="900" dirty="0"/>
              <a:t>, Kathryn </a:t>
            </a:r>
            <a:r>
              <a:rPr lang="en-US" sz="900" dirty="0" err="1"/>
              <a:t>Winglee</a:t>
            </a:r>
            <a:r>
              <a:rPr lang="en-US" sz="900" dirty="0"/>
              <a:t>, Amber </a:t>
            </a:r>
            <a:r>
              <a:rPr lang="en-US" sz="900" dirty="0" err="1"/>
              <a:t>McCoy,Michael</a:t>
            </a:r>
            <a:r>
              <a:rPr lang="en-US" sz="900" dirty="0"/>
              <a:t> </a:t>
            </a:r>
            <a:r>
              <a:rPr lang="en-US" sz="900" dirty="0" err="1"/>
              <a:t>Sioda</a:t>
            </a:r>
            <a:r>
              <a:rPr lang="en-US" sz="900" dirty="0"/>
              <a:t> ,Robert S. Sandler, Temitope O. </a:t>
            </a:r>
            <a:r>
              <a:rPr lang="en-US" sz="900" dirty="0" err="1"/>
              <a:t>Keku</a:t>
            </a:r>
            <a:r>
              <a:rPr lang="en-US" sz="900" dirty="0"/>
              <a:t>.  Scientific Reports.  2018.</a:t>
            </a:r>
          </a:p>
          <a:p>
            <a:endParaRPr lang="en-US" sz="1350" dirty="0"/>
          </a:p>
        </p:txBody>
      </p:sp>
      <p:pic>
        <p:nvPicPr>
          <p:cNvPr id="3" name="Picture 2" descr="Image result for roshonda jones">
            <a:extLst>
              <a:ext uri="{FF2B5EF4-FFF2-40B4-BE49-F238E27FC236}">
                <a16:creationId xmlns:a16="http://schemas.microsoft.com/office/drawing/2014/main" id="{3CEE590D-4EB5-4F12-BE0E-778D2EA0FF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5516" y="1481044"/>
            <a:ext cx="909442" cy="9755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C0141-897C-47F8-A6A4-E8F7F24BF34A}"/>
              </a:ext>
            </a:extLst>
          </p:cNvPr>
          <p:cNvSpPr txBox="1"/>
          <p:nvPr/>
        </p:nvSpPr>
        <p:spPr>
          <a:xfrm>
            <a:off x="6237963" y="1673463"/>
            <a:ext cx="2475101" cy="507831"/>
          </a:xfrm>
          <a:prstGeom prst="rect">
            <a:avLst/>
          </a:prstGeom>
          <a:noFill/>
        </p:spPr>
        <p:txBody>
          <a:bodyPr wrap="none" rtlCol="0">
            <a:spAutoFit/>
          </a:bodyPr>
          <a:lstStyle/>
          <a:p>
            <a:r>
              <a:rPr lang="en-US" sz="1350" dirty="0" err="1"/>
              <a:t>Roshonda</a:t>
            </a:r>
            <a:r>
              <a:rPr lang="en-US" sz="1350" dirty="0"/>
              <a:t> </a:t>
            </a:r>
            <a:r>
              <a:rPr lang="en-US" sz="1350" dirty="0" err="1"/>
              <a:t>Barner</a:t>
            </a:r>
            <a:r>
              <a:rPr lang="en-US" sz="1350" dirty="0"/>
              <a:t> Jones</a:t>
            </a:r>
          </a:p>
          <a:p>
            <a:r>
              <a:rPr lang="en-US" sz="1350" dirty="0"/>
              <a:t>University of Southern California</a:t>
            </a:r>
          </a:p>
        </p:txBody>
      </p:sp>
      <p:pic>
        <p:nvPicPr>
          <p:cNvPr id="5" name="Picture 4" descr="Keku">
            <a:extLst>
              <a:ext uri="{FF2B5EF4-FFF2-40B4-BE49-F238E27FC236}">
                <a16:creationId xmlns:a16="http://schemas.microsoft.com/office/drawing/2014/main" id="{BC4DA452-0507-4BDF-824D-464E445C9D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1741" y="2589137"/>
            <a:ext cx="864845" cy="10810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E7EA5F0-FE62-4008-BA1C-8DA8EF7F9B9A}"/>
              </a:ext>
            </a:extLst>
          </p:cNvPr>
          <p:cNvSpPr txBox="1"/>
          <p:nvPr/>
        </p:nvSpPr>
        <p:spPr>
          <a:xfrm>
            <a:off x="6239528" y="2708424"/>
            <a:ext cx="1290738" cy="507831"/>
          </a:xfrm>
          <a:prstGeom prst="rect">
            <a:avLst/>
          </a:prstGeom>
          <a:noFill/>
        </p:spPr>
        <p:txBody>
          <a:bodyPr wrap="none" rtlCol="0">
            <a:spAutoFit/>
          </a:bodyPr>
          <a:lstStyle/>
          <a:p>
            <a:r>
              <a:rPr lang="en-US" sz="1350" dirty="0" err="1"/>
              <a:t>Temitope</a:t>
            </a:r>
            <a:r>
              <a:rPr lang="en-US" sz="1350" dirty="0"/>
              <a:t> </a:t>
            </a:r>
            <a:r>
              <a:rPr lang="en-US" sz="1350" dirty="0" err="1"/>
              <a:t>Keku</a:t>
            </a:r>
            <a:endParaRPr lang="en-US" sz="1350" dirty="0"/>
          </a:p>
          <a:p>
            <a:r>
              <a:rPr lang="en-US" sz="1350" dirty="0"/>
              <a:t>UNC Chapel Hill</a:t>
            </a:r>
          </a:p>
        </p:txBody>
      </p:sp>
      <p:sp>
        <p:nvSpPr>
          <p:cNvPr id="7" name="TextBox 6">
            <a:extLst>
              <a:ext uri="{FF2B5EF4-FFF2-40B4-BE49-F238E27FC236}">
                <a16:creationId xmlns:a16="http://schemas.microsoft.com/office/drawing/2014/main" id="{464376F2-2421-4BC7-9468-7221DB7C3C6D}"/>
              </a:ext>
            </a:extLst>
          </p:cNvPr>
          <p:cNvSpPr txBox="1"/>
          <p:nvPr/>
        </p:nvSpPr>
        <p:spPr>
          <a:xfrm>
            <a:off x="328809" y="2308702"/>
            <a:ext cx="4204997" cy="50783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Biopsies from 226 case and 309 control obtained via</a:t>
            </a:r>
          </a:p>
          <a:p>
            <a:r>
              <a:rPr lang="en-US" sz="1350" dirty="0">
                <a:latin typeface="Arial" panose="020B0604020202020204" pitchFamily="34" charset="0"/>
                <a:cs typeface="Arial" panose="020B0604020202020204" pitchFamily="34" charset="0"/>
              </a:rPr>
              <a:t>colonoscopy </a:t>
            </a:r>
          </a:p>
        </p:txBody>
      </p:sp>
      <p:pic>
        <p:nvPicPr>
          <p:cNvPr id="1030" name="Picture 6" descr="Related image">
            <a:extLst>
              <a:ext uri="{FF2B5EF4-FFF2-40B4-BE49-F238E27FC236}">
                <a16:creationId xmlns:a16="http://schemas.microsoft.com/office/drawing/2014/main" id="{D8890627-632E-42B9-9D98-6AA16F530C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920" y="926622"/>
            <a:ext cx="1267379" cy="126737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A3BDC6C-F33A-4068-95EA-A08227827A95}"/>
              </a:ext>
            </a:extLst>
          </p:cNvPr>
          <p:cNvSpPr/>
          <p:nvPr/>
        </p:nvSpPr>
        <p:spPr>
          <a:xfrm>
            <a:off x="280269" y="5431939"/>
            <a:ext cx="7921147" cy="253916"/>
          </a:xfrm>
          <a:prstGeom prst="rect">
            <a:avLst/>
          </a:prstGeom>
        </p:spPr>
        <p:txBody>
          <a:bodyPr wrap="square">
            <a:spAutoFit/>
          </a:bodyPr>
          <a:lstStyle/>
          <a:p>
            <a:r>
              <a:rPr lang="en-US" sz="1050" dirty="0"/>
              <a:t>Image: https://www.merckmanuals.com/-/media/manual/professional/images/diverticulosis_high.jpg?la=en&amp;thn=0&amp;mw=350</a:t>
            </a:r>
          </a:p>
        </p:txBody>
      </p:sp>
      <p:cxnSp>
        <p:nvCxnSpPr>
          <p:cNvPr id="13" name="Straight Arrow Connector 12">
            <a:extLst>
              <a:ext uri="{FF2B5EF4-FFF2-40B4-BE49-F238E27FC236}">
                <a16:creationId xmlns:a16="http://schemas.microsoft.com/office/drawing/2014/main" id="{EED09EDB-6E46-4B8C-B326-7F28AB97F013}"/>
              </a:ext>
            </a:extLst>
          </p:cNvPr>
          <p:cNvCxnSpPr/>
          <p:nvPr/>
        </p:nvCxnSpPr>
        <p:spPr>
          <a:xfrm>
            <a:off x="2062097" y="2675090"/>
            <a:ext cx="0" cy="333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39F718D-A63D-4D92-809F-B2805F235E9C}"/>
              </a:ext>
            </a:extLst>
          </p:cNvPr>
          <p:cNvSpPr txBox="1"/>
          <p:nvPr/>
        </p:nvSpPr>
        <p:spPr>
          <a:xfrm>
            <a:off x="248956" y="3168303"/>
            <a:ext cx="4859151"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Microbial DNA extracted – PCR targeting the 16S rRNA gene</a:t>
            </a:r>
          </a:p>
        </p:txBody>
      </p:sp>
      <p:cxnSp>
        <p:nvCxnSpPr>
          <p:cNvPr id="18" name="Straight Arrow Connector 17">
            <a:extLst>
              <a:ext uri="{FF2B5EF4-FFF2-40B4-BE49-F238E27FC236}">
                <a16:creationId xmlns:a16="http://schemas.microsoft.com/office/drawing/2014/main" id="{A2A81A0F-CBFD-43BF-9800-447B7812B86D}"/>
              </a:ext>
            </a:extLst>
          </p:cNvPr>
          <p:cNvCxnSpPr/>
          <p:nvPr/>
        </p:nvCxnSpPr>
        <p:spPr>
          <a:xfrm>
            <a:off x="2058966" y="3465794"/>
            <a:ext cx="0" cy="333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4BC6582-9A35-47EE-A567-F6DAB4981334}"/>
              </a:ext>
            </a:extLst>
          </p:cNvPr>
          <p:cNvSpPr txBox="1"/>
          <p:nvPr/>
        </p:nvSpPr>
        <p:spPr>
          <a:xfrm>
            <a:off x="320980" y="3836879"/>
            <a:ext cx="3772186" cy="50783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Sequences generated via Illumina sequencing.</a:t>
            </a:r>
          </a:p>
          <a:p>
            <a:r>
              <a:rPr lang="en-US" sz="1350" dirty="0">
                <a:latin typeface="Arial" panose="020B0604020202020204" pitchFamily="34" charset="0"/>
                <a:cs typeface="Arial" panose="020B0604020202020204" pitchFamily="34" charset="0"/>
              </a:rPr>
              <a:t>Classified into a counts table</a:t>
            </a:r>
          </a:p>
        </p:txBody>
      </p:sp>
      <p:pic>
        <p:nvPicPr>
          <p:cNvPr id="15" name="Picture 14">
            <a:extLst>
              <a:ext uri="{FF2B5EF4-FFF2-40B4-BE49-F238E27FC236}">
                <a16:creationId xmlns:a16="http://schemas.microsoft.com/office/drawing/2014/main" id="{9E9C9B16-82CA-4F02-A591-29BD0F055A03}"/>
              </a:ext>
            </a:extLst>
          </p:cNvPr>
          <p:cNvPicPr>
            <a:picLocks noChangeAspect="1"/>
          </p:cNvPicPr>
          <p:nvPr/>
        </p:nvPicPr>
        <p:blipFill>
          <a:blip r:embed="rId6"/>
          <a:stretch>
            <a:fillRect/>
          </a:stretch>
        </p:blipFill>
        <p:spPr>
          <a:xfrm>
            <a:off x="4194653" y="3799300"/>
            <a:ext cx="4572000" cy="1555346"/>
          </a:xfrm>
          <a:prstGeom prst="rect">
            <a:avLst/>
          </a:prstGeom>
        </p:spPr>
      </p:pic>
      <p:cxnSp>
        <p:nvCxnSpPr>
          <p:cNvPr id="17" name="Straight Arrow Connector 16">
            <a:extLst>
              <a:ext uri="{FF2B5EF4-FFF2-40B4-BE49-F238E27FC236}">
                <a16:creationId xmlns:a16="http://schemas.microsoft.com/office/drawing/2014/main" id="{31C6C8AA-98FA-4A8E-A652-49AF7950FFEE}"/>
              </a:ext>
            </a:extLst>
          </p:cNvPr>
          <p:cNvCxnSpPr/>
          <p:nvPr/>
        </p:nvCxnSpPr>
        <p:spPr>
          <a:xfrm>
            <a:off x="3241109" y="4303484"/>
            <a:ext cx="8408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786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AB7697-D1F8-47AB-BE99-43CD8CB52BE8}"/>
              </a:ext>
            </a:extLst>
          </p:cNvPr>
          <p:cNvPicPr>
            <a:picLocks noChangeAspect="1"/>
          </p:cNvPicPr>
          <p:nvPr/>
        </p:nvPicPr>
        <p:blipFill>
          <a:blip r:embed="rId2"/>
          <a:stretch>
            <a:fillRect/>
          </a:stretch>
        </p:blipFill>
        <p:spPr>
          <a:xfrm>
            <a:off x="195370" y="1271653"/>
            <a:ext cx="5243122" cy="4227579"/>
          </a:xfrm>
          <a:prstGeom prst="rect">
            <a:avLst/>
          </a:prstGeom>
        </p:spPr>
      </p:pic>
      <p:sp>
        <p:nvSpPr>
          <p:cNvPr id="3" name="Rectangle 2">
            <a:extLst>
              <a:ext uri="{FF2B5EF4-FFF2-40B4-BE49-F238E27FC236}">
                <a16:creationId xmlns:a16="http://schemas.microsoft.com/office/drawing/2014/main" id="{88CCF9CE-CCA7-4FAB-BCEC-2E99BC73F41F}"/>
              </a:ext>
            </a:extLst>
          </p:cNvPr>
          <p:cNvSpPr/>
          <p:nvPr/>
        </p:nvSpPr>
        <p:spPr>
          <a:xfrm>
            <a:off x="59760" y="5609578"/>
            <a:ext cx="9574530" cy="577081"/>
          </a:xfrm>
          <a:prstGeom prst="rect">
            <a:avLst/>
          </a:prstGeom>
        </p:spPr>
        <p:txBody>
          <a:bodyPr wrap="square">
            <a:spAutoFit/>
          </a:bodyPr>
          <a:lstStyle/>
          <a:p>
            <a:r>
              <a:rPr lang="en-US" sz="900" dirty="0"/>
              <a:t>An Aberrant Microbiota is not Strongly Associated with Incidental Colonic Diverticulosis  </a:t>
            </a:r>
            <a:r>
              <a:rPr lang="en-US" sz="900" dirty="0" err="1"/>
              <a:t>Roshonda</a:t>
            </a:r>
            <a:r>
              <a:rPr lang="en-US" sz="900" dirty="0"/>
              <a:t> B. Jones, Anthony A. Fodor, Anne F. Peery, Matthew C. B. </a:t>
            </a:r>
            <a:r>
              <a:rPr lang="en-US" sz="900" dirty="0" err="1"/>
              <a:t>Tsilimigras</a:t>
            </a:r>
            <a:r>
              <a:rPr lang="en-US" sz="900" dirty="0"/>
              <a:t>, Kathryn </a:t>
            </a:r>
            <a:r>
              <a:rPr lang="en-US" sz="900" dirty="0" err="1"/>
              <a:t>Winglee</a:t>
            </a:r>
            <a:r>
              <a:rPr lang="en-US" sz="900" dirty="0"/>
              <a:t>, Amber </a:t>
            </a:r>
            <a:r>
              <a:rPr lang="en-US" sz="900" dirty="0" err="1"/>
              <a:t>McCoy,Michael</a:t>
            </a:r>
            <a:r>
              <a:rPr lang="en-US" sz="900" dirty="0"/>
              <a:t> </a:t>
            </a:r>
            <a:r>
              <a:rPr lang="en-US" sz="900" dirty="0" err="1"/>
              <a:t>Sioda</a:t>
            </a:r>
            <a:r>
              <a:rPr lang="en-US" sz="900" dirty="0"/>
              <a:t> ,Robert S. Sandler, Temitope O. </a:t>
            </a:r>
            <a:r>
              <a:rPr lang="en-US" sz="900" dirty="0" err="1"/>
              <a:t>Keku</a:t>
            </a:r>
            <a:r>
              <a:rPr lang="en-US" sz="900" dirty="0"/>
              <a:t>.  Scientific Reports.  2018.</a:t>
            </a:r>
          </a:p>
          <a:p>
            <a:endParaRPr lang="en-US" sz="1350" dirty="0"/>
          </a:p>
        </p:txBody>
      </p:sp>
      <p:sp>
        <p:nvSpPr>
          <p:cNvPr id="4" name="TextBox 3">
            <a:extLst>
              <a:ext uri="{FF2B5EF4-FFF2-40B4-BE49-F238E27FC236}">
                <a16:creationId xmlns:a16="http://schemas.microsoft.com/office/drawing/2014/main" id="{80CA4730-251F-4D08-AD90-7F0871999A6E}"/>
              </a:ext>
            </a:extLst>
          </p:cNvPr>
          <p:cNvSpPr txBox="1"/>
          <p:nvPr/>
        </p:nvSpPr>
        <p:spPr>
          <a:xfrm>
            <a:off x="209359" y="982980"/>
            <a:ext cx="8279318"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A case-control study in Colonic Diverticulosis with a small effect size</a:t>
            </a:r>
            <a:endParaRPr lang="en-US" sz="1350" dirty="0">
              <a:latin typeface="Arial" panose="020B0604020202020204" pitchFamily="34" charset="0"/>
            </a:endParaRPr>
          </a:p>
        </p:txBody>
      </p:sp>
      <p:pic>
        <p:nvPicPr>
          <p:cNvPr id="2050" name="Picture 2" descr="Image result for roshonda jo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5516" y="1481044"/>
            <a:ext cx="909442" cy="9755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237963" y="1673463"/>
            <a:ext cx="2475101" cy="507831"/>
          </a:xfrm>
          <a:prstGeom prst="rect">
            <a:avLst/>
          </a:prstGeom>
          <a:noFill/>
        </p:spPr>
        <p:txBody>
          <a:bodyPr wrap="none" rtlCol="0">
            <a:spAutoFit/>
          </a:bodyPr>
          <a:lstStyle/>
          <a:p>
            <a:r>
              <a:rPr lang="en-US" sz="1350" dirty="0" err="1"/>
              <a:t>Roshonda</a:t>
            </a:r>
            <a:r>
              <a:rPr lang="en-US" sz="1350" dirty="0"/>
              <a:t> </a:t>
            </a:r>
            <a:r>
              <a:rPr lang="en-US" sz="1350" dirty="0" err="1"/>
              <a:t>Barner</a:t>
            </a:r>
            <a:r>
              <a:rPr lang="en-US" sz="1350" dirty="0"/>
              <a:t> Jones</a:t>
            </a:r>
          </a:p>
          <a:p>
            <a:r>
              <a:rPr lang="en-US" sz="1350" dirty="0"/>
              <a:t>University of Southern California</a:t>
            </a:r>
          </a:p>
        </p:txBody>
      </p:sp>
      <p:pic>
        <p:nvPicPr>
          <p:cNvPr id="2052" name="Picture 4" descr="Keku"/>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1741" y="2589137"/>
            <a:ext cx="864845" cy="10810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239528" y="2708424"/>
            <a:ext cx="1290738" cy="507831"/>
          </a:xfrm>
          <a:prstGeom prst="rect">
            <a:avLst/>
          </a:prstGeom>
          <a:noFill/>
        </p:spPr>
        <p:txBody>
          <a:bodyPr wrap="none" rtlCol="0">
            <a:spAutoFit/>
          </a:bodyPr>
          <a:lstStyle/>
          <a:p>
            <a:r>
              <a:rPr lang="en-US" sz="1350" dirty="0" err="1"/>
              <a:t>Temitope</a:t>
            </a:r>
            <a:r>
              <a:rPr lang="en-US" sz="1350" dirty="0"/>
              <a:t> </a:t>
            </a:r>
            <a:r>
              <a:rPr lang="en-US" sz="1350" dirty="0" err="1"/>
              <a:t>Keku</a:t>
            </a:r>
            <a:endParaRPr lang="en-US" sz="1350" dirty="0"/>
          </a:p>
          <a:p>
            <a:r>
              <a:rPr lang="en-US" sz="1350" dirty="0"/>
              <a:t>UNC Chapel Hill</a:t>
            </a:r>
          </a:p>
        </p:txBody>
      </p:sp>
    </p:spTree>
    <p:extLst>
      <p:ext uri="{BB962C8B-B14F-4D97-AF65-F5344CB8AC3E}">
        <p14:creationId xmlns:p14="http://schemas.microsoft.com/office/powerpoint/2010/main" val="3996546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56C8237-E6EC-4882-B185-93C3A3CC9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06" y="304800"/>
            <a:ext cx="7265170" cy="58864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23A6C13-7152-4918-8602-71650CA8FFD6}"/>
              </a:ext>
            </a:extLst>
          </p:cNvPr>
          <p:cNvPicPr>
            <a:picLocks noChangeAspect="1"/>
          </p:cNvPicPr>
          <p:nvPr/>
        </p:nvPicPr>
        <p:blipFill>
          <a:blip r:embed="rId3"/>
          <a:stretch>
            <a:fillRect/>
          </a:stretch>
        </p:blipFill>
        <p:spPr>
          <a:xfrm>
            <a:off x="5867400" y="3814723"/>
            <a:ext cx="2971800" cy="736576"/>
          </a:xfrm>
          <a:prstGeom prst="rect">
            <a:avLst/>
          </a:prstGeom>
        </p:spPr>
      </p:pic>
      <p:pic>
        <p:nvPicPr>
          <p:cNvPr id="6" name="Picture 5">
            <a:extLst>
              <a:ext uri="{FF2B5EF4-FFF2-40B4-BE49-F238E27FC236}">
                <a16:creationId xmlns:a16="http://schemas.microsoft.com/office/drawing/2014/main" id="{D30C78E7-25C4-40A9-8063-D0138200ABFE}"/>
              </a:ext>
            </a:extLst>
          </p:cNvPr>
          <p:cNvPicPr>
            <a:picLocks noChangeAspect="1"/>
          </p:cNvPicPr>
          <p:nvPr/>
        </p:nvPicPr>
        <p:blipFill>
          <a:blip r:embed="rId4"/>
          <a:stretch>
            <a:fillRect/>
          </a:stretch>
        </p:blipFill>
        <p:spPr>
          <a:xfrm>
            <a:off x="3352800" y="6225150"/>
            <a:ext cx="5486400" cy="632850"/>
          </a:xfrm>
          <a:prstGeom prst="rect">
            <a:avLst/>
          </a:prstGeom>
        </p:spPr>
      </p:pic>
      <p:pic>
        <p:nvPicPr>
          <p:cNvPr id="7" name="Picture 6">
            <a:extLst>
              <a:ext uri="{FF2B5EF4-FFF2-40B4-BE49-F238E27FC236}">
                <a16:creationId xmlns:a16="http://schemas.microsoft.com/office/drawing/2014/main" id="{CB5D60EB-09B1-4C4A-971F-E68773C229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1355" y="1781712"/>
            <a:ext cx="877865" cy="1167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09A0472-7094-446B-91E1-3185639D3C72}"/>
              </a:ext>
            </a:extLst>
          </p:cNvPr>
          <p:cNvSpPr/>
          <p:nvPr/>
        </p:nvSpPr>
        <p:spPr>
          <a:xfrm>
            <a:off x="7167462" y="2921169"/>
            <a:ext cx="1290738" cy="50783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t>   Ian Carroll</a:t>
            </a:r>
          </a:p>
          <a:p>
            <a:r>
              <a:rPr lang="en-US" sz="1350" dirty="0"/>
              <a:t>UNC Chapel Hill</a:t>
            </a:r>
          </a:p>
        </p:txBody>
      </p:sp>
    </p:spTree>
    <p:extLst>
      <p:ext uri="{BB962C8B-B14F-4D97-AF65-F5344CB8AC3E}">
        <p14:creationId xmlns:p14="http://schemas.microsoft.com/office/powerpoint/2010/main" val="421468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66D015-8049-40D6-9D3E-70B37B90E904}"/>
              </a:ext>
            </a:extLst>
          </p:cNvPr>
          <p:cNvPicPr>
            <a:picLocks noChangeAspect="1"/>
          </p:cNvPicPr>
          <p:nvPr/>
        </p:nvPicPr>
        <p:blipFill>
          <a:blip r:embed="rId2"/>
          <a:stretch>
            <a:fillRect/>
          </a:stretch>
        </p:blipFill>
        <p:spPr>
          <a:xfrm>
            <a:off x="228600" y="1524000"/>
            <a:ext cx="6763114" cy="4643438"/>
          </a:xfrm>
          <a:prstGeom prst="rect">
            <a:avLst/>
          </a:prstGeom>
        </p:spPr>
      </p:pic>
      <p:sp>
        <p:nvSpPr>
          <p:cNvPr id="3" name="Rectangle 2">
            <a:extLst>
              <a:ext uri="{FF2B5EF4-FFF2-40B4-BE49-F238E27FC236}">
                <a16:creationId xmlns:a16="http://schemas.microsoft.com/office/drawing/2014/main" id="{E31B65E3-5E7E-402D-B750-5B998A3D5CD7}"/>
              </a:ext>
            </a:extLst>
          </p:cNvPr>
          <p:cNvSpPr/>
          <p:nvPr/>
        </p:nvSpPr>
        <p:spPr>
          <a:xfrm>
            <a:off x="533400" y="545068"/>
            <a:ext cx="3962944" cy="523220"/>
          </a:xfrm>
          <a:prstGeom prst="rect">
            <a:avLst/>
          </a:prstGeom>
        </p:spPr>
        <p:txBody>
          <a:bodyPr wrap="none">
            <a:spAutoFit/>
          </a:bodyPr>
          <a:lstStyle/>
          <a:p>
            <a:r>
              <a:rPr lang="en-US" sz="2800" dirty="0">
                <a:solidFill>
                  <a:srgbClr val="222222"/>
                </a:solidFill>
                <a:latin typeface="Arial" panose="020B0604020202020204" pitchFamily="34" charset="0"/>
                <a:cs typeface="Arial" panose="020B0604020202020204" pitchFamily="34" charset="0"/>
              </a:rPr>
              <a:t>Metabolic Osteoarthritis</a:t>
            </a:r>
            <a:endParaRPr lang="en-US" sz="2800" dirty="0">
              <a:latin typeface="Arial" panose="020B0604020202020204" pitchFamily="34" charset="0"/>
              <a:cs typeface="Arial" panose="020B0604020202020204" pitchFamily="34" charset="0"/>
            </a:endParaRPr>
          </a:p>
        </p:txBody>
      </p:sp>
      <p:pic>
        <p:nvPicPr>
          <p:cNvPr id="3074" name="Picture 2" descr="Richard Loeser, MD">
            <a:extLst>
              <a:ext uri="{FF2B5EF4-FFF2-40B4-BE49-F238E27FC236}">
                <a16:creationId xmlns:a16="http://schemas.microsoft.com/office/drawing/2014/main" id="{CBB76CA4-9970-4D81-B20E-E40A789781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2800" y="609600"/>
            <a:ext cx="1017217" cy="15242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E758552-DEFA-4027-955E-798675B6032C}"/>
              </a:ext>
            </a:extLst>
          </p:cNvPr>
          <p:cNvSpPr/>
          <p:nvPr/>
        </p:nvSpPr>
        <p:spPr>
          <a:xfrm>
            <a:off x="6934200" y="2209800"/>
            <a:ext cx="2232471" cy="2308324"/>
          </a:xfrm>
          <a:prstGeom prst="rect">
            <a:avLst/>
          </a:prstGeom>
        </p:spPr>
        <p:txBody>
          <a:bodyPr wrap="none">
            <a:spAutoFit/>
          </a:bodyPr>
          <a:lstStyle/>
          <a:p>
            <a:r>
              <a:rPr lang="en-US" dirty="0">
                <a:solidFill>
                  <a:srgbClr val="505962"/>
                </a:solidFill>
                <a:latin typeface="freight-micro-pro"/>
              </a:rPr>
              <a:t>Richard F. </a:t>
            </a:r>
            <a:r>
              <a:rPr lang="en-US" dirty="0" err="1">
                <a:solidFill>
                  <a:srgbClr val="505962"/>
                </a:solidFill>
                <a:latin typeface="freight-micro-pro"/>
              </a:rPr>
              <a:t>Loeser</a:t>
            </a:r>
            <a:r>
              <a:rPr lang="en-US" dirty="0">
                <a:solidFill>
                  <a:srgbClr val="505962"/>
                </a:solidFill>
                <a:latin typeface="freight-micro-pro"/>
              </a:rPr>
              <a:t> UNC</a:t>
            </a:r>
          </a:p>
          <a:p>
            <a:endParaRPr lang="en-US" b="0" i="0" dirty="0">
              <a:solidFill>
                <a:srgbClr val="505962"/>
              </a:solidFill>
              <a:effectLst/>
              <a:latin typeface="freight-micro-pro"/>
            </a:endParaRPr>
          </a:p>
          <a:p>
            <a:endParaRPr lang="en-US" dirty="0">
              <a:solidFill>
                <a:srgbClr val="505962"/>
              </a:solidFill>
              <a:latin typeface="freight-micro-pro"/>
            </a:endParaRPr>
          </a:p>
          <a:p>
            <a:endParaRPr lang="en-US" b="0" i="0" dirty="0">
              <a:solidFill>
                <a:srgbClr val="505962"/>
              </a:solidFill>
              <a:effectLst/>
              <a:latin typeface="freight-micro-pro"/>
            </a:endParaRPr>
          </a:p>
          <a:p>
            <a:endParaRPr lang="en-US" dirty="0"/>
          </a:p>
          <a:p>
            <a:endParaRPr lang="en-US" dirty="0"/>
          </a:p>
          <a:p>
            <a:endParaRPr lang="en-US" dirty="0"/>
          </a:p>
          <a:p>
            <a:r>
              <a:rPr lang="en-US" dirty="0"/>
              <a:t>Liubov </a:t>
            </a:r>
            <a:r>
              <a:rPr lang="en-US" dirty="0" err="1"/>
              <a:t>Arbeeva</a:t>
            </a:r>
            <a:r>
              <a:rPr lang="en-US" dirty="0"/>
              <a:t> UNC</a:t>
            </a:r>
            <a:endParaRPr lang="en-US" b="0" i="0" dirty="0">
              <a:solidFill>
                <a:srgbClr val="505962"/>
              </a:solidFill>
              <a:effectLst/>
              <a:latin typeface="freight-micro-pro"/>
            </a:endParaRPr>
          </a:p>
        </p:txBody>
      </p:sp>
      <p:pic>
        <p:nvPicPr>
          <p:cNvPr id="7" name="Picture 6">
            <a:extLst>
              <a:ext uri="{FF2B5EF4-FFF2-40B4-BE49-F238E27FC236}">
                <a16:creationId xmlns:a16="http://schemas.microsoft.com/office/drawing/2014/main" id="{719D6A8B-70C1-4B6E-8C56-419545AD75F6}"/>
              </a:ext>
            </a:extLst>
          </p:cNvPr>
          <p:cNvPicPr>
            <a:picLocks noChangeAspect="1"/>
          </p:cNvPicPr>
          <p:nvPr/>
        </p:nvPicPr>
        <p:blipFill>
          <a:blip r:embed="rId4"/>
          <a:stretch>
            <a:fillRect/>
          </a:stretch>
        </p:blipFill>
        <p:spPr>
          <a:xfrm>
            <a:off x="7090785" y="2590800"/>
            <a:ext cx="1161245" cy="1426964"/>
          </a:xfrm>
          <a:prstGeom prst="rect">
            <a:avLst/>
          </a:prstGeom>
        </p:spPr>
      </p:pic>
    </p:spTree>
    <p:extLst>
      <p:ext uri="{BB962C8B-B14F-4D97-AF65-F5344CB8AC3E}">
        <p14:creationId xmlns:p14="http://schemas.microsoft.com/office/powerpoint/2010/main" val="1834679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1146</TotalTime>
  <Words>2363</Words>
  <Application>Microsoft Office PowerPoint</Application>
  <PresentationFormat>On-screen Show (4:3)</PresentationFormat>
  <Paragraphs>334</Paragraphs>
  <Slides>42</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freight-micro-pro</vt:lpstr>
      <vt:lpstr>Open Sans</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Anthony</dc:creator>
  <cp:lastModifiedBy>Anthony</cp:lastModifiedBy>
  <cp:revision>266</cp:revision>
  <dcterms:created xsi:type="dcterms:W3CDTF">2006-08-16T00:00:00Z</dcterms:created>
  <dcterms:modified xsi:type="dcterms:W3CDTF">2020-08-26T04:03:12Z</dcterms:modified>
</cp:coreProperties>
</file>